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charts/chart7.xml" ContentType="application/vnd.openxmlformats-officedocument.drawingml.chart+xml"/>
  <Override PartName="/ppt/notesSlides/notesSlide7.xml" ContentType="application/vnd.openxmlformats-officedocument.presentationml.notesSlide+xml"/>
  <Override PartName="/ppt/charts/chart3.xml" ContentType="application/vnd.openxmlformats-officedocument.drawingml.chart+xml"/>
  <Override PartName="/ppt/drawings/drawing7.xml" ContentType="application/vnd.openxmlformats-officedocument.drawingml.chartshapes+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bin" ContentType="application/vnd.openxmlformats-officedocument.oleObject"/>
  <Default Extension="png" ContentType="image/png"/>
  <Override PartName="/ppt/drawings/drawing3.xml" ContentType="application/vnd.openxmlformats-officedocument.drawingml.chartshapes+xml"/>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emf" ContentType="image/x-emf"/>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heme/themeOverride2.xml" ContentType="application/vnd.openxmlformats-officedocument.themeOverr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charts/chart8.xml" ContentType="application/vnd.openxmlformats-officedocument.drawingml.char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31.xml" ContentType="application/vnd.openxmlformats-officedocument.presentationml.notesSlide+xml"/>
  <Override PartName="/ppt/charts/chart4.xml" ContentType="application/vnd.openxmlformats-officedocument.drawingml.chart+xml"/>
  <Override PartName="/ppt/drawings/drawing8.xml" ContentType="application/vnd.openxmlformats-officedocument.drawingml.chartshapes+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rawings/drawing4.xml" ContentType="application/vnd.openxmlformats-officedocument.drawingml.chartshapes+xml"/>
  <Override PartName="/ppt/theme/themeOverride7.xml" ContentType="application/vnd.openxmlformats-officedocument.themeOverride+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theme/themeOverride10.xml" ContentType="application/vnd.openxmlformats-officedocument.themeOverride+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Override3.xml" ContentType="application/vnd.openxmlformats-officedocument.themeOverr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charts/chart5.xml" ContentType="application/vnd.openxmlformats-officedocument.drawingml.chart+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drawings/drawing5.xml" ContentType="application/vnd.openxmlformats-officedocument.drawingml.chartshapes+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theme/themeOverride8.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drawings/drawing1.xml" ContentType="application/vnd.openxmlformats-officedocument.drawingml.chartshapes+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Default Extension="jpeg" ContentType="image/jpeg"/>
  <Override PartName="/ppt/theme/themeOverride4.xml" ContentType="application/vnd.openxmlformats-officedocument.themeOverride+xml"/>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charts/chart6.xml" ContentType="application/vnd.openxmlformats-officedocument.drawingml.chart+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charts/chart2.xml" ContentType="application/vnd.openxmlformats-officedocument.drawingml.chart+xml"/>
  <Override PartName="/ppt/drawings/drawing6.xml" ContentType="application/vnd.openxmlformats-officedocument.drawingml.chartshapes+xml"/>
  <Override PartName="/ppt/theme/themeOverride9.xml" ContentType="application/vnd.openxmlformats-officedocument.themeOverride+xml"/>
  <Override PartName="/ppt/slides/slide29.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theme/themeOverride5.xml" ContentType="application/vnd.openxmlformats-officedocument.themeOverride+xml"/>
  <Override PartName="/ppt/drawings/drawing2.xml" ContentType="application/vnd.openxmlformats-officedocument.drawingml.chartshapes+xml"/>
  <Override PartName="/ppt/notesSlides/notesSlide67.xml" ContentType="application/vnd.openxmlformats-officedocument.presentationml.notesSlide+xml"/>
  <Override PartName="/ppt/slides/slide43.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7" r:id="rId1"/>
  </p:sldMasterIdLst>
  <p:notesMasterIdLst>
    <p:notesMasterId r:id="rId79"/>
  </p:notesMasterIdLst>
  <p:sldIdLst>
    <p:sldId id="256" r:id="rId2"/>
    <p:sldId id="287" r:id="rId3"/>
    <p:sldId id="270" r:id="rId4"/>
    <p:sldId id="264" r:id="rId5"/>
    <p:sldId id="269" r:id="rId6"/>
    <p:sldId id="272" r:id="rId7"/>
    <p:sldId id="273" r:id="rId8"/>
    <p:sldId id="275" r:id="rId9"/>
    <p:sldId id="274" r:id="rId10"/>
    <p:sldId id="276" r:id="rId11"/>
    <p:sldId id="277" r:id="rId12"/>
    <p:sldId id="278" r:id="rId13"/>
    <p:sldId id="279" r:id="rId14"/>
    <p:sldId id="280" r:id="rId15"/>
    <p:sldId id="281" r:id="rId16"/>
    <p:sldId id="282" r:id="rId17"/>
    <p:sldId id="283" r:id="rId18"/>
    <p:sldId id="284" r:id="rId19"/>
    <p:sldId id="286" r:id="rId20"/>
    <p:sldId id="288" r:id="rId21"/>
    <p:sldId id="289" r:id="rId22"/>
    <p:sldId id="290" r:id="rId23"/>
    <p:sldId id="291" r:id="rId24"/>
    <p:sldId id="292" r:id="rId25"/>
    <p:sldId id="293" r:id="rId26"/>
    <p:sldId id="294" r:id="rId27"/>
    <p:sldId id="295" r:id="rId28"/>
    <p:sldId id="296" r:id="rId29"/>
    <p:sldId id="297" r:id="rId30"/>
    <p:sldId id="298" r:id="rId31"/>
    <p:sldId id="299" r:id="rId32"/>
    <p:sldId id="300" r:id="rId33"/>
    <p:sldId id="301" r:id="rId34"/>
    <p:sldId id="302" r:id="rId35"/>
    <p:sldId id="303" r:id="rId36"/>
    <p:sldId id="304" r:id="rId37"/>
    <p:sldId id="305" r:id="rId38"/>
    <p:sldId id="306" r:id="rId39"/>
    <p:sldId id="307" r:id="rId40"/>
    <p:sldId id="308" r:id="rId41"/>
    <p:sldId id="309" r:id="rId42"/>
    <p:sldId id="310" r:id="rId43"/>
    <p:sldId id="311" r:id="rId44"/>
    <p:sldId id="312" r:id="rId45"/>
    <p:sldId id="313" r:id="rId46"/>
    <p:sldId id="314" r:id="rId47"/>
    <p:sldId id="315" r:id="rId48"/>
    <p:sldId id="316" r:id="rId49"/>
    <p:sldId id="317" r:id="rId50"/>
    <p:sldId id="318" r:id="rId51"/>
    <p:sldId id="319" r:id="rId52"/>
    <p:sldId id="320" r:id="rId53"/>
    <p:sldId id="321" r:id="rId54"/>
    <p:sldId id="322" r:id="rId55"/>
    <p:sldId id="323" r:id="rId56"/>
    <p:sldId id="324" r:id="rId57"/>
    <p:sldId id="325" r:id="rId58"/>
    <p:sldId id="326" r:id="rId59"/>
    <p:sldId id="327" r:id="rId60"/>
    <p:sldId id="328" r:id="rId61"/>
    <p:sldId id="329" r:id="rId62"/>
    <p:sldId id="330" r:id="rId63"/>
    <p:sldId id="331" r:id="rId64"/>
    <p:sldId id="332" r:id="rId65"/>
    <p:sldId id="333" r:id="rId66"/>
    <p:sldId id="334" r:id="rId67"/>
    <p:sldId id="335" r:id="rId68"/>
    <p:sldId id="336" r:id="rId69"/>
    <p:sldId id="337" r:id="rId70"/>
    <p:sldId id="338" r:id="rId71"/>
    <p:sldId id="339" r:id="rId72"/>
    <p:sldId id="340" r:id="rId73"/>
    <p:sldId id="341" r:id="rId74"/>
    <p:sldId id="342" r:id="rId75"/>
    <p:sldId id="343" r:id="rId76"/>
    <p:sldId id="344" r:id="rId77"/>
    <p:sldId id="345" r:id="rId78"/>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7CE84F3-28C3-443E-9E96-99CF82512B78}" styleName="濃色スタイル 1 - アクセント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テーマ スタイル 2 - アクセント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8193" autoAdjust="0"/>
    <p:restoredTop sz="94660"/>
  </p:normalViewPr>
  <p:slideViewPr>
    <p:cSldViewPr>
      <p:cViewPr varScale="1">
        <p:scale>
          <a:sx n="84" d="100"/>
          <a:sy n="84" d="100"/>
        </p:scale>
        <p:origin x="-1253" y="-6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E:\09&#21172;&#20685;&#22522;&#28310;&#27861;\07&#12450;&#12523;&#12496;&#12452;&#12488;&#12450;&#12531;&#12465;&#12540;&#12488;&#20840;&#30476;&#38598;&#35336;&#32080;&#26524;&#12459;&#12521;&#12540;&#20844;&#34920;&#29992;.xls" TargetMode="Externa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E:\09&#21172;&#20685;&#22522;&#28310;&#27861;\08&#12450;&#12523;&#12496;&#12452;&#12488;&#12450;&#12531;&#12465;&#12540;&#12488;1&#24180;&#32080;&#26524;.xlsx" TargetMode="External"/><Relationship Id="rId1" Type="http://schemas.openxmlformats.org/officeDocument/2006/relationships/themeOverride" Target="../theme/themeOverride5.xm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E:\09&#21172;&#20685;&#22522;&#28310;&#27861;\07&#12450;&#12523;&#12496;&#12452;&#12488;&#12450;&#12531;&#12465;&#12540;&#12488;&#20840;&#30476;&#38598;&#35336;&#32080;&#26524;&#12459;&#12521;&#12540;&#20844;&#34920;&#29992;.xlsx" TargetMode="Externa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oleObject" Target="file:///E:\09&#21172;&#20685;&#22522;&#28310;&#27861;\07&#12450;&#12523;&#12496;&#12452;&#12488;&#12450;&#12531;&#12465;&#12540;&#12488;&#20840;&#30476;&#38598;&#35336;&#32080;&#26524;&#12459;&#12521;&#12540;&#20844;&#34920;&#29992;.xlsx" TargetMode="External"/><Relationship Id="rId1" Type="http://schemas.openxmlformats.org/officeDocument/2006/relationships/themeOverride" Target="../theme/themeOverride6.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E:\09&#21172;&#20685;&#22522;&#28310;&#27861;\07&#12450;&#12523;&#12496;&#12452;&#12488;&#12450;&#12531;&#12465;&#12540;&#12488;&#20840;&#30476;&#38598;&#35336;&#32080;&#26524;&#12459;&#12521;&#12540;&#20844;&#34920;&#29992;.xlsx" TargetMode="External"/><Relationship Id="rId1" Type="http://schemas.openxmlformats.org/officeDocument/2006/relationships/themeOverride" Target="../theme/themeOverride7.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6.xml"/><Relationship Id="rId2" Type="http://schemas.openxmlformats.org/officeDocument/2006/relationships/oleObject" Target="file:///E:\09&#21172;&#20685;&#22522;&#28310;&#27861;\07&#12450;&#12523;&#12496;&#12452;&#12488;&#12450;&#12531;&#12465;&#12540;&#12488;&#20840;&#30476;&#38598;&#35336;&#32080;&#26524;&#12459;&#12521;&#12540;&#20844;&#34920;&#29992;.xlsx" TargetMode="External"/><Relationship Id="rId1" Type="http://schemas.openxmlformats.org/officeDocument/2006/relationships/themeOverride" Target="../theme/themeOverride8.xml"/></Relationships>
</file>

<file path=ppt/charts/_rels/chart7.xml.rels><?xml version="1.0" encoding="UTF-8" standalone="yes"?>
<Relationships xmlns="http://schemas.openxmlformats.org/package/2006/relationships"><Relationship Id="rId3" Type="http://schemas.openxmlformats.org/officeDocument/2006/relationships/chartUserShapes" Target="../drawings/drawing7.xml"/><Relationship Id="rId2" Type="http://schemas.openxmlformats.org/officeDocument/2006/relationships/oleObject" Target="file:///E:\09&#21172;&#20685;&#22522;&#28310;&#27861;\07&#12450;&#12523;&#12496;&#12452;&#12488;&#12450;&#12531;&#12465;&#12540;&#12488;&#20840;&#30476;&#38598;&#35336;&#32080;&#26524;&#12459;&#12521;&#12540;&#20844;&#34920;&#29992;.xlsx" TargetMode="External"/><Relationship Id="rId1" Type="http://schemas.openxmlformats.org/officeDocument/2006/relationships/themeOverride" Target="../theme/themeOverride9.xml"/></Relationships>
</file>

<file path=ppt/charts/_rels/chart8.xml.rels><?xml version="1.0" encoding="UTF-8" standalone="yes"?>
<Relationships xmlns="http://schemas.openxmlformats.org/package/2006/relationships"><Relationship Id="rId3" Type="http://schemas.openxmlformats.org/officeDocument/2006/relationships/chartUserShapes" Target="../drawings/drawing8.xml"/><Relationship Id="rId2" Type="http://schemas.openxmlformats.org/officeDocument/2006/relationships/oleObject" Target="file:///E:\09&#21172;&#20685;&#22522;&#28310;&#27861;\07&#12450;&#12523;&#12496;&#12452;&#12488;&#12450;&#12531;&#12465;&#12540;&#12488;&#20840;&#30476;&#38598;&#35336;&#32080;&#26524;&#12459;&#12521;&#12540;&#20844;&#34920;&#29992;.xlsx" TargetMode="External"/><Relationship Id="rId1" Type="http://schemas.openxmlformats.org/officeDocument/2006/relationships/themeOverride" Target="../theme/themeOverride10.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hart>
    <c:title>
      <c:tx>
        <c:rich>
          <a:bodyPr/>
          <a:lstStyle/>
          <a:p>
            <a:pPr>
              <a:defRPr sz="3000" b="0" baseline="0"/>
            </a:pPr>
            <a:r>
              <a:rPr lang="ja-JP" sz="3000" b="0" baseline="0" dirty="0"/>
              <a:t>高校生のアルバイトで
契約は守られていますか</a:t>
            </a:r>
          </a:p>
        </c:rich>
      </c:tx>
      <c:layout>
        <c:manualLayout>
          <c:xMode val="edge"/>
          <c:yMode val="edge"/>
          <c:x val="0.28236920384951902"/>
          <c:y val="3.2553659959171775E-2"/>
        </c:manualLayout>
      </c:layout>
      <c:spPr>
        <a:gradFill>
          <a:gsLst>
            <a:gs pos="0">
              <a:srgbClr val="5E9EFF"/>
            </a:gs>
            <a:gs pos="39999">
              <a:srgbClr val="85C2FF"/>
            </a:gs>
            <a:gs pos="70000">
              <a:srgbClr val="C4D6EB"/>
            </a:gs>
            <a:gs pos="100000">
              <a:srgbClr val="FFEBFA"/>
            </a:gs>
          </a:gsLst>
          <a:lin ang="16200000" scaled="1"/>
        </a:gradFill>
        <a:scene3d>
          <a:camera prst="orthographicFront"/>
          <a:lightRig rig="threePt" dir="t"/>
        </a:scene3d>
        <a:sp3d>
          <a:bevelT/>
        </a:sp3d>
      </c:spPr>
    </c:title>
    <c:plotArea>
      <c:layout>
        <c:manualLayout>
          <c:layoutTarget val="inner"/>
          <c:xMode val="edge"/>
          <c:yMode val="edge"/>
          <c:x val="0.11406093184989581"/>
          <c:y val="0.22145110775960328"/>
          <c:w val="0.77267402136057506"/>
          <c:h val="0.75743149296294854"/>
        </c:manualLayout>
      </c:layout>
      <c:pieChart>
        <c:varyColors val="1"/>
        <c:ser>
          <c:idx val="0"/>
          <c:order val="0"/>
          <c:spPr>
            <a:scene3d>
              <a:camera prst="orthographicFront"/>
              <a:lightRig rig="threePt" dir="t"/>
            </a:scene3d>
            <a:sp3d>
              <a:bevelT w="165100" prst="coolSlant"/>
            </a:sp3d>
          </c:spPr>
          <c:dLbls>
            <c:dLbl>
              <c:idx val="0"/>
              <c:layout>
                <c:manualLayout>
                  <c:x val="-0.23205874168706281"/>
                  <c:y val="-0.17049733314241433"/>
                </c:manualLayout>
              </c:layout>
              <c:tx>
                <c:rich>
                  <a:bodyPr/>
                  <a:lstStyle/>
                  <a:p>
                    <a:r>
                      <a:rPr lang="ja-JP" altLang="en-US" sz="2200" baseline="0" dirty="0" smtClean="0"/>
                      <a:t>すべて</a:t>
                    </a:r>
                    <a:endParaRPr lang="en-US" altLang="ja-JP" sz="2200" baseline="0" dirty="0" smtClean="0"/>
                  </a:p>
                  <a:p>
                    <a:r>
                      <a:rPr lang="ja-JP" altLang="en-US" sz="2200" baseline="0" dirty="0" smtClean="0"/>
                      <a:t>守られて</a:t>
                    </a:r>
                    <a:r>
                      <a:rPr lang="ja-JP" altLang="en-US" sz="2200" baseline="0" dirty="0"/>
                      <a:t>いる
</a:t>
                    </a:r>
                    <a:r>
                      <a:rPr lang="en-US" altLang="ja-JP" sz="2200" baseline="0" dirty="0"/>
                      <a:t>70%</a:t>
                    </a:r>
                    <a:endParaRPr lang="ja-JP" altLang="en-US" sz="2200" baseline="0" dirty="0"/>
                  </a:p>
                </c:rich>
              </c:tx>
              <c:dLblPos val="bestFit"/>
              <c:showCatName val="1"/>
              <c:showPercent val="1"/>
            </c:dLbl>
            <c:dLbl>
              <c:idx val="1"/>
              <c:layout>
                <c:manualLayout>
                  <c:x val="0.10475371828521447"/>
                  <c:y val="1.3821230679498401E-2"/>
                </c:manualLayout>
              </c:layout>
              <c:tx>
                <c:rich>
                  <a:bodyPr/>
                  <a:lstStyle/>
                  <a:p>
                    <a:r>
                      <a:rPr lang="ja-JP" altLang="en-US" sz="2200" baseline="0" dirty="0"/>
                      <a:t>一部守られていない
</a:t>
                    </a:r>
                    <a:r>
                      <a:rPr lang="en-US" altLang="ja-JP" sz="2200" baseline="0" dirty="0"/>
                      <a:t>14%</a:t>
                    </a:r>
                    <a:endParaRPr lang="ja-JP" altLang="en-US" sz="2200" baseline="0" dirty="0"/>
                  </a:p>
                </c:rich>
              </c:tx>
              <c:dLblPos val="bestFit"/>
              <c:showCatName val="1"/>
              <c:showPercent val="1"/>
            </c:dLbl>
            <c:dLbl>
              <c:idx val="2"/>
              <c:layout>
                <c:manualLayout>
                  <c:x val="0.1170166229221348"/>
                  <c:y val="0.16911140274132425"/>
                </c:manualLayout>
              </c:layout>
              <c:tx>
                <c:rich>
                  <a:bodyPr/>
                  <a:lstStyle/>
                  <a:p>
                    <a:r>
                      <a:rPr lang="ja-JP" altLang="en-US" sz="2200" baseline="0" dirty="0"/>
                      <a:t>その他
</a:t>
                    </a:r>
                    <a:r>
                      <a:rPr lang="en-US" altLang="ja-JP" sz="2200" baseline="0" dirty="0"/>
                      <a:t>16%</a:t>
                    </a:r>
                    <a:endParaRPr lang="ja-JP" altLang="en-US" sz="2200" baseline="0" dirty="0"/>
                  </a:p>
                </c:rich>
              </c:tx>
              <c:dLblPos val="bestFit"/>
              <c:showCatName val="1"/>
              <c:showPercent val="1"/>
            </c:dLbl>
            <c:dLbl>
              <c:idx val="3"/>
              <c:dLblPos val="bestFit"/>
              <c:showCatName val="1"/>
              <c:showPercent val="1"/>
            </c:dLbl>
            <c:dLbl>
              <c:idx val="4"/>
              <c:dLblPos val="bestFit"/>
              <c:showCatName val="1"/>
              <c:showPercent val="1"/>
            </c:dLbl>
            <c:dLbl>
              <c:idx val="5"/>
              <c:dLblPos val="bestFit"/>
              <c:showCatName val="1"/>
              <c:showPercent val="1"/>
            </c:dLbl>
            <c:dLbl>
              <c:idx val="6"/>
              <c:dLblPos val="bestFit"/>
              <c:showCatName val="1"/>
              <c:showPercent val="1"/>
            </c:dLbl>
            <c:numFmt formatCode="0%" sourceLinked="0"/>
            <c:spPr>
              <a:solidFill>
                <a:srgbClr val="FFFF00"/>
              </a:solidFill>
              <a:scene3d>
                <a:camera prst="orthographicFront"/>
                <a:lightRig rig="threePt" dir="t"/>
              </a:scene3d>
              <a:sp3d>
                <a:bevelT w="165100" prst="coolSlant"/>
              </a:sp3d>
            </c:spPr>
            <c:txPr>
              <a:bodyPr anchor="ctr" anchorCtr="1"/>
              <a:lstStyle/>
              <a:p>
                <a:pPr>
                  <a:defRPr sz="2200" b="0" i="0" u="none" strike="noStrike" baseline="0">
                    <a:solidFill>
                      <a:srgbClr val="000000"/>
                    </a:solidFill>
                    <a:latin typeface="ＭＳ Ｐゴシック"/>
                    <a:ea typeface="ＭＳ Ｐゴシック"/>
                    <a:cs typeface="ＭＳ Ｐゴシック"/>
                  </a:defRPr>
                </a:pPr>
                <a:endParaRPr lang="ja-JP"/>
              </a:p>
            </c:txPr>
            <c:dLblPos val="inEnd"/>
            <c:showCatName val="1"/>
            <c:showPercent val="1"/>
            <c:showLeaderLines val="1"/>
          </c:dLbls>
          <c:cat>
            <c:strRef>
              <c:f>Sheet1!$A$79:$A$81</c:f>
              <c:strCache>
                <c:ptCount val="3"/>
                <c:pt idx="0">
                  <c:v>すべて守られている</c:v>
                </c:pt>
                <c:pt idx="1">
                  <c:v>一部守られていない</c:v>
                </c:pt>
                <c:pt idx="2">
                  <c:v>その他</c:v>
                </c:pt>
              </c:strCache>
            </c:strRef>
          </c:cat>
          <c:val>
            <c:numRef>
              <c:f>Sheet1!$AF$79:$AF$81</c:f>
              <c:numCache>
                <c:formatCode>General</c:formatCode>
                <c:ptCount val="3"/>
                <c:pt idx="0">
                  <c:v>278</c:v>
                </c:pt>
                <c:pt idx="1">
                  <c:v>55</c:v>
                </c:pt>
                <c:pt idx="2">
                  <c:v>63</c:v>
                </c:pt>
              </c:numCache>
            </c:numRef>
          </c:val>
        </c:ser>
        <c:dLbls>
          <c:showCatName val="1"/>
          <c:showPercent val="1"/>
        </c:dLbls>
        <c:firstSliceAng val="0"/>
      </c:pieChart>
      <c:spPr>
        <a:noFill/>
        <a:ln w="25400">
          <a:noFill/>
        </a:ln>
      </c:spPr>
    </c:plotArea>
    <c:plotVisOnly val="1"/>
    <c:dispBlanksAs val="zero"/>
  </c:chart>
  <c:spPr>
    <a:noFill/>
    <a:ln w="3175">
      <a:solidFill>
        <a:srgbClr val="000000"/>
      </a:solidFill>
      <a:prstDash val="solid"/>
    </a:ln>
    <a:scene3d>
      <a:camera prst="orthographicFront"/>
      <a:lightRig rig="threePt" dir="t"/>
    </a:scene3d>
    <a:sp3d>
      <a:bevelT/>
    </a:sp3d>
  </c:spPr>
  <c:txPr>
    <a:bodyPr/>
    <a:lstStyle/>
    <a:p>
      <a:pPr>
        <a:defRPr sz="1100" b="0" i="0" u="none" strike="noStrike" baseline="0">
          <a:solidFill>
            <a:srgbClr val="000000"/>
          </a:solidFill>
          <a:latin typeface="ＭＳ Ｐゴシック"/>
          <a:ea typeface="ＭＳ Ｐゴシック"/>
          <a:cs typeface="ＭＳ Ｐゴシック"/>
        </a:defRPr>
      </a:pPr>
      <a:endParaRPr lang="ja-JP"/>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ja-JP"/>
  <c:style val="10"/>
  <c:clrMapOvr bg1="lt1" tx1="dk1" bg2="lt2" tx2="dk2" accent1="accent1" accent2="accent2" accent3="accent3" accent4="accent4" accent5="accent5" accent6="accent6" hlink="hlink" folHlink="folHlink"/>
  <c:chart>
    <c:title>
      <c:tx>
        <c:rich>
          <a:bodyPr/>
          <a:lstStyle/>
          <a:p>
            <a:pPr>
              <a:defRPr sz="3600" b="0"/>
            </a:pPr>
            <a:r>
              <a:rPr lang="ja-JP" altLang="en-US" sz="3600" dirty="0"/>
              <a:t>アルバイトの時給</a:t>
            </a:r>
          </a:p>
        </c:rich>
      </c:tx>
      <c:layout>
        <c:manualLayout>
          <c:xMode val="edge"/>
          <c:yMode val="edge"/>
          <c:x val="0.56917355643044665"/>
          <c:y val="7.2222222222222271E-2"/>
        </c:manualLayout>
      </c:layout>
      <c:overlay val="1"/>
      <c:spPr>
        <a:gradFill>
          <a:gsLst>
            <a:gs pos="0">
              <a:srgbClr val="5E9EFF"/>
            </a:gs>
            <a:gs pos="39999">
              <a:srgbClr val="85C2FF"/>
            </a:gs>
            <a:gs pos="70000">
              <a:srgbClr val="C4D6EB"/>
            </a:gs>
            <a:gs pos="100000">
              <a:srgbClr val="FFEBFA"/>
            </a:gs>
          </a:gsLst>
          <a:lin ang="16200000" scaled="1"/>
        </a:gradFill>
        <a:scene3d>
          <a:camera prst="orthographicFront"/>
          <a:lightRig rig="threePt" dir="t"/>
        </a:scene3d>
        <a:sp3d>
          <a:bevelT/>
        </a:sp3d>
      </c:spPr>
    </c:title>
    <c:plotArea>
      <c:layout>
        <c:manualLayout>
          <c:layoutTarget val="inner"/>
          <c:xMode val="edge"/>
          <c:yMode val="edge"/>
          <c:x val="0.11787729658792651"/>
          <c:y val="0.20666375036453777"/>
          <c:w val="0.55715562117235351"/>
          <c:h val="0.74287416156313835"/>
        </c:manualLayout>
      </c:layout>
      <c:pieChart>
        <c:varyColors val="1"/>
        <c:ser>
          <c:idx val="0"/>
          <c:order val="0"/>
          <c:spPr>
            <a:scene3d>
              <a:camera prst="orthographicFront"/>
              <a:lightRig rig="threePt" dir="t"/>
            </a:scene3d>
            <a:sp3d>
              <a:bevelT w="165100" prst="coolSlant"/>
            </a:sp3d>
          </c:spPr>
          <c:dLbls>
            <c:dLbl>
              <c:idx val="0"/>
              <c:delete val="1"/>
            </c:dLbl>
            <c:dLbl>
              <c:idx val="1"/>
              <c:layout>
                <c:manualLayout>
                  <c:x val="-0.11018525809273841"/>
                  <c:y val="0.12812379702537183"/>
                </c:manualLayout>
              </c:layout>
              <c:dLblPos val="bestFit"/>
              <c:showCatName val="1"/>
              <c:showPercent val="1"/>
            </c:dLbl>
            <c:dLbl>
              <c:idx val="2"/>
              <c:layout>
                <c:manualLayout>
                  <c:x val="-0.18462270341207349"/>
                  <c:y val="-0.16737839020122491"/>
                </c:manualLayout>
              </c:layout>
              <c:dLblPos val="bestFit"/>
              <c:showCatName val="1"/>
              <c:showPercent val="1"/>
            </c:dLbl>
            <c:dLbl>
              <c:idx val="3"/>
              <c:layout/>
              <c:dLblPos val="bestFit"/>
              <c:showCatName val="1"/>
              <c:showPercent val="1"/>
            </c:dLbl>
            <c:dLbl>
              <c:idx val="4"/>
              <c:layout>
                <c:manualLayout>
                  <c:x val="-2.3974956255468052E-2"/>
                  <c:y val="4.2834499854184957E-2"/>
                </c:manualLayout>
              </c:layout>
              <c:dLblPos val="bestFit"/>
              <c:showCatName val="1"/>
              <c:showPercent val="1"/>
            </c:dLbl>
            <c:dLbl>
              <c:idx val="5"/>
              <c:layout/>
              <c:dLblPos val="bestFit"/>
              <c:showCatName val="1"/>
              <c:showPercent val="1"/>
            </c:dLbl>
            <c:dLbl>
              <c:idx val="6"/>
              <c:layout>
                <c:manualLayout>
                  <c:x val="5.7284120734908135E-2"/>
                  <c:y val="-3.3013560804899394E-2"/>
                </c:manualLayout>
              </c:layout>
              <c:dLblPos val="bestFit"/>
              <c:showCatName val="1"/>
              <c:showPercent val="1"/>
            </c:dLbl>
            <c:numFmt formatCode="0%" sourceLinked="0"/>
            <c:spPr>
              <a:solidFill>
                <a:srgbClr val="FFFF00"/>
              </a:solidFill>
              <a:scene3d>
                <a:camera prst="orthographicFront"/>
                <a:lightRig rig="threePt" dir="t"/>
              </a:scene3d>
              <a:sp3d>
                <a:bevelT/>
              </a:sp3d>
            </c:spPr>
            <c:txPr>
              <a:bodyPr anchor="ctr" anchorCtr="1"/>
              <a:lstStyle/>
              <a:p>
                <a:pPr>
                  <a:defRPr sz="2400"/>
                </a:pPr>
                <a:endParaRPr lang="ja-JP"/>
              </a:p>
            </c:txPr>
            <c:dLblPos val="inEnd"/>
            <c:showCatName val="1"/>
            <c:showPercent val="1"/>
          </c:dLbls>
          <c:cat>
            <c:strRef>
              <c:f>(時給!$D$23,時給!$D$28,時給!$D$33,時給!$D$39,時給!$D$44,時給!$D$48:$D$50)</c:f>
              <c:strCache>
                <c:ptCount val="7"/>
                <c:pt idx="0">
                  <c:v>700円</c:v>
                </c:pt>
                <c:pt idx="1">
                  <c:v>710～750円</c:v>
                </c:pt>
                <c:pt idx="2">
                  <c:v>760～800円</c:v>
                </c:pt>
                <c:pt idx="3">
                  <c:v>810～850円</c:v>
                </c:pt>
                <c:pt idx="4">
                  <c:v>860～900円</c:v>
                </c:pt>
                <c:pt idx="5">
                  <c:v>910～950円</c:v>
                </c:pt>
                <c:pt idx="6">
                  <c:v>1000円以上</c:v>
                </c:pt>
              </c:strCache>
            </c:strRef>
          </c:cat>
          <c:val>
            <c:numRef>
              <c:f>(時給!$F$23,時給!$F$28,時給!$F$33,時給!$F$39,時給!$F$44,時給!$F$48:$F$49)</c:f>
              <c:numCache>
                <c:formatCode>General</c:formatCode>
                <c:ptCount val="7"/>
                <c:pt idx="0">
                  <c:v>0</c:v>
                </c:pt>
                <c:pt idx="1">
                  <c:v>13</c:v>
                </c:pt>
                <c:pt idx="2">
                  <c:v>41</c:v>
                </c:pt>
                <c:pt idx="3">
                  <c:v>24</c:v>
                </c:pt>
                <c:pt idx="4">
                  <c:v>7</c:v>
                </c:pt>
                <c:pt idx="5">
                  <c:v>4</c:v>
                </c:pt>
                <c:pt idx="6">
                  <c:v>2</c:v>
                </c:pt>
              </c:numCache>
            </c:numRef>
          </c:val>
        </c:ser>
        <c:ser>
          <c:idx val="1"/>
          <c:order val="1"/>
          <c:spPr>
            <a:scene3d>
              <a:camera prst="orthographicFront"/>
              <a:lightRig rig="threePt" dir="t"/>
            </a:scene3d>
            <a:sp3d>
              <a:bevelT w="165100" prst="coolSlant"/>
            </a:sp3d>
          </c:spPr>
          <c:cat>
            <c:strRef>
              <c:f>(時給!$D$23,時給!$D$28,時給!$D$33,時給!$D$39,時給!$D$44,時給!$D$48:$D$50)</c:f>
              <c:strCache>
                <c:ptCount val="7"/>
                <c:pt idx="0">
                  <c:v>700円</c:v>
                </c:pt>
                <c:pt idx="1">
                  <c:v>710～750円</c:v>
                </c:pt>
                <c:pt idx="2">
                  <c:v>760～800円</c:v>
                </c:pt>
                <c:pt idx="3">
                  <c:v>810～850円</c:v>
                </c:pt>
                <c:pt idx="4">
                  <c:v>860～900円</c:v>
                </c:pt>
                <c:pt idx="5">
                  <c:v>910～950円</c:v>
                </c:pt>
                <c:pt idx="6">
                  <c:v>1000円以上</c:v>
                </c:pt>
              </c:strCache>
            </c:strRef>
          </c:cat>
          <c:val>
            <c:numRef>
              <c:f>時給!$U$21</c:f>
              <c:numCache>
                <c:formatCode>0_ </c:formatCode>
                <c:ptCount val="1"/>
                <c:pt idx="0">
                  <c:v>822.69230769230774</c:v>
                </c:pt>
              </c:numCache>
            </c:numRef>
          </c:val>
        </c:ser>
        <c:ser>
          <c:idx val="2"/>
          <c:order val="2"/>
          <c:spPr>
            <a:scene3d>
              <a:camera prst="orthographicFront"/>
              <a:lightRig rig="threePt" dir="t"/>
            </a:scene3d>
            <a:sp3d>
              <a:bevelT w="165100" prst="coolSlant"/>
            </a:sp3d>
          </c:spPr>
          <c:cat>
            <c:strRef>
              <c:f>(時給!$D$23,時給!$D$28,時給!$D$33,時給!$D$39,時給!$D$44,時給!$D$48:$D$50)</c:f>
              <c:strCache>
                <c:ptCount val="7"/>
                <c:pt idx="0">
                  <c:v>700円</c:v>
                </c:pt>
                <c:pt idx="1">
                  <c:v>710～750円</c:v>
                </c:pt>
                <c:pt idx="2">
                  <c:v>760～800円</c:v>
                </c:pt>
                <c:pt idx="3">
                  <c:v>810～850円</c:v>
                </c:pt>
                <c:pt idx="4">
                  <c:v>860～900円</c:v>
                </c:pt>
                <c:pt idx="5">
                  <c:v>910～950円</c:v>
                </c:pt>
                <c:pt idx="6">
                  <c:v>1000円以上</c:v>
                </c:pt>
              </c:strCache>
            </c:strRef>
          </c:cat>
          <c:val>
            <c:numRef>
              <c:f>時給!$U$21</c:f>
              <c:numCache>
                <c:formatCode>0_ </c:formatCode>
                <c:ptCount val="1"/>
                <c:pt idx="0">
                  <c:v>822.69230769230774</c:v>
                </c:pt>
              </c:numCache>
            </c:numRef>
          </c:val>
        </c:ser>
        <c:dLbls>
          <c:showCatName val="1"/>
          <c:showPercent val="1"/>
        </c:dLbls>
        <c:firstSliceAng val="0"/>
      </c:pieChart>
    </c:plotArea>
    <c:plotVisOnly val="1"/>
    <c:dispBlanksAs val="zero"/>
  </c:chart>
  <c:txPr>
    <a:bodyPr/>
    <a:lstStyle/>
    <a:p>
      <a:pPr>
        <a:defRPr sz="1800"/>
      </a:pPr>
      <a:endParaRPr lang="ja-JP"/>
    </a:p>
  </c:txPr>
  <c:externalData r:id="rId2"/>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1"/>
  <c:lang val="ja-JP"/>
  <c:style val="34"/>
  <c:chart>
    <c:title>
      <c:tx>
        <c:rich>
          <a:bodyPr/>
          <a:lstStyle/>
          <a:p>
            <a:pPr>
              <a:defRPr b="0"/>
            </a:pPr>
            <a:r>
              <a:rPr lang="ja-JP" b="0" dirty="0"/>
              <a:t>高校生のアルバイトで
</a:t>
            </a:r>
            <a:r>
              <a:rPr lang="en-US" b="0" dirty="0"/>
              <a:t> </a:t>
            </a:r>
            <a:r>
              <a:rPr lang="ja-JP" b="0" dirty="0"/>
              <a:t>６ヶ月以上同じ場所で働いた事は</a:t>
            </a:r>
            <a:r>
              <a:rPr lang="en-US" b="0" dirty="0"/>
              <a:t> </a:t>
            </a:r>
            <a:endParaRPr lang="ja-JP" b="0" dirty="0"/>
          </a:p>
        </c:rich>
      </c:tx>
      <c:layout>
        <c:manualLayout>
          <c:xMode val="edge"/>
          <c:yMode val="edge"/>
          <c:x val="0.1972307524259258"/>
          <c:y val="2.3594818817249456E-2"/>
        </c:manualLayout>
      </c:layout>
      <c:spPr>
        <a:gradFill>
          <a:gsLst>
            <a:gs pos="0">
              <a:srgbClr val="5E9EFF"/>
            </a:gs>
            <a:gs pos="39999">
              <a:srgbClr val="85C2FF"/>
            </a:gs>
            <a:gs pos="70000">
              <a:srgbClr val="C4D6EB"/>
            </a:gs>
            <a:gs pos="100000">
              <a:srgbClr val="FFEBFA"/>
            </a:gs>
          </a:gsLst>
          <a:lin ang="16200000" scaled="1"/>
        </a:gradFill>
        <a:scene3d>
          <a:camera prst="orthographicFront"/>
          <a:lightRig rig="threePt" dir="t"/>
        </a:scene3d>
        <a:sp3d>
          <a:bevelT/>
        </a:sp3d>
      </c:spPr>
    </c:title>
    <c:plotArea>
      <c:layout>
        <c:manualLayout>
          <c:layoutTarget val="inner"/>
          <c:xMode val="edge"/>
          <c:yMode val="edge"/>
          <c:x val="0.11208745324967971"/>
          <c:y val="0.22907247814495627"/>
          <c:w val="0.72858876900214642"/>
          <c:h val="0.73350610701221186"/>
        </c:manualLayout>
      </c:layout>
      <c:pieChart>
        <c:varyColors val="1"/>
        <c:ser>
          <c:idx val="2"/>
          <c:order val="2"/>
          <c:spPr>
            <a:scene3d>
              <a:camera prst="orthographicFront"/>
              <a:lightRig rig="threePt" dir="t"/>
            </a:scene3d>
            <a:sp3d>
              <a:bevelT w="165100" prst="coolSlant"/>
            </a:sp3d>
          </c:spPr>
          <c:dLbls>
            <c:spPr>
              <a:solidFill>
                <a:srgbClr val="FFFF00"/>
              </a:solidFill>
              <a:scene3d>
                <a:camera prst="orthographicFront"/>
                <a:lightRig rig="threePt" dir="t"/>
              </a:scene3d>
              <a:sp3d>
                <a:bevelT/>
              </a:sp3d>
            </c:spPr>
            <c:showCatName val="1"/>
            <c:showPercent val="1"/>
          </c:dLbls>
          <c:cat>
            <c:strRef>
              <c:f>Sheet1!$A$63:$A$64</c:f>
              <c:strCache>
                <c:ptCount val="2"/>
                <c:pt idx="0">
                  <c:v> ある</c:v>
                </c:pt>
                <c:pt idx="1">
                  <c:v>ない</c:v>
                </c:pt>
              </c:strCache>
            </c:strRef>
          </c:cat>
          <c:val>
            <c:numRef>
              <c:f>Sheet1!$AF$63:$AF$64</c:f>
              <c:numCache>
                <c:formatCode>General</c:formatCode>
                <c:ptCount val="2"/>
                <c:pt idx="0">
                  <c:v>323</c:v>
                </c:pt>
                <c:pt idx="1">
                  <c:v>145</c:v>
                </c:pt>
              </c:numCache>
            </c:numRef>
          </c:val>
        </c:ser>
        <c:ser>
          <c:idx val="3"/>
          <c:order val="3"/>
          <c:cat>
            <c:strRef>
              <c:f>Sheet1!$A$63:$A$64</c:f>
              <c:strCache>
                <c:ptCount val="2"/>
                <c:pt idx="0">
                  <c:v> ある</c:v>
                </c:pt>
                <c:pt idx="1">
                  <c:v>ない</c:v>
                </c:pt>
              </c:strCache>
            </c:strRef>
          </c:cat>
          <c:val>
            <c:numRef>
              <c:f>Sheet1!$AF$63:$AF$64</c:f>
              <c:numCache>
                <c:formatCode>General</c:formatCode>
                <c:ptCount val="2"/>
                <c:pt idx="0">
                  <c:v>323</c:v>
                </c:pt>
                <c:pt idx="1">
                  <c:v>145</c:v>
                </c:pt>
              </c:numCache>
            </c:numRef>
          </c:val>
        </c:ser>
        <c:ser>
          <c:idx val="0"/>
          <c:order val="0"/>
          <c:dLbls>
            <c:dLbl>
              <c:idx val="0"/>
              <c:layout>
                <c:manualLayout>
                  <c:x val="-0.22110161802296488"/>
                  <c:y val="-0.17274931706110469"/>
                </c:manualLayout>
              </c:layout>
              <c:dLblPos val="bestFit"/>
              <c:showCatName val="1"/>
              <c:showPercent val="1"/>
              <c:separator>
</c:separator>
            </c:dLbl>
            <c:dLbl>
              <c:idx val="1"/>
              <c:layout>
                <c:manualLayout>
                  <c:x val="0.20326336944119738"/>
                  <c:y val="0.16059611352596667"/>
                </c:manualLayout>
              </c:layout>
              <c:dLblPos val="bestFit"/>
              <c:showCatName val="1"/>
              <c:showPercent val="1"/>
              <c:separator>
</c:separator>
            </c:dLbl>
            <c:dLbl>
              <c:idx val="2"/>
              <c:dLblPos val="bestFit"/>
              <c:showCatName val="1"/>
              <c:showPercent val="1"/>
              <c:separator>
</c:separator>
            </c:dLbl>
            <c:dLbl>
              <c:idx val="3"/>
              <c:dLblPos val="bestFit"/>
              <c:showCatName val="1"/>
              <c:showPercent val="1"/>
              <c:separator>
</c:separator>
            </c:dLbl>
            <c:dLbl>
              <c:idx val="4"/>
              <c:dLblPos val="bestFit"/>
              <c:showCatName val="1"/>
              <c:showPercent val="1"/>
              <c:separator>
</c:separator>
            </c:dLbl>
            <c:dLbl>
              <c:idx val="5"/>
              <c:dLblPos val="bestFit"/>
              <c:showCatName val="1"/>
              <c:showPercent val="1"/>
              <c:separator>
</c:separator>
            </c:dLbl>
            <c:dLbl>
              <c:idx val="6"/>
              <c:dLblPos val="bestFit"/>
              <c:showCatName val="1"/>
              <c:showPercent val="1"/>
              <c:separator>
</c:separator>
            </c:dLbl>
            <c:numFmt formatCode="0%" sourceLinked="0"/>
            <c:dLblPos val="inEnd"/>
            <c:showCatName val="1"/>
            <c:showPercent val="1"/>
            <c:separator>
</c:separator>
          </c:dLbls>
          <c:cat>
            <c:strRef>
              <c:f>Sheet1!$A$63:$A$64</c:f>
              <c:strCache>
                <c:ptCount val="2"/>
                <c:pt idx="0">
                  <c:v> ある</c:v>
                </c:pt>
                <c:pt idx="1">
                  <c:v>ない</c:v>
                </c:pt>
              </c:strCache>
            </c:strRef>
          </c:cat>
          <c:val>
            <c:numRef>
              <c:f>Sheet1!$AF$63:$AF$64</c:f>
              <c:numCache>
                <c:formatCode>General</c:formatCode>
                <c:ptCount val="2"/>
                <c:pt idx="0">
                  <c:v>323</c:v>
                </c:pt>
                <c:pt idx="1">
                  <c:v>145</c:v>
                </c:pt>
              </c:numCache>
            </c:numRef>
          </c:val>
        </c:ser>
        <c:ser>
          <c:idx val="1"/>
          <c:order val="1"/>
          <c:dLbls>
            <c:numFmt formatCode="General&quot;人&quot;" sourceLinked="0"/>
            <c:dLblPos val="bestFit"/>
            <c:showVal val="1"/>
            <c:showCatName val="1"/>
            <c:separator>
</c:separator>
          </c:dLbls>
          <c:cat>
            <c:strRef>
              <c:f>Sheet1!$A$63:$A$64</c:f>
              <c:strCache>
                <c:ptCount val="2"/>
                <c:pt idx="0">
                  <c:v> ある</c:v>
                </c:pt>
                <c:pt idx="1">
                  <c:v>ない</c:v>
                </c:pt>
              </c:strCache>
            </c:strRef>
          </c:cat>
          <c:val>
            <c:numRef>
              <c:f>Sheet1!$AF$63:$AF$64</c:f>
              <c:numCache>
                <c:formatCode>General</c:formatCode>
                <c:ptCount val="2"/>
                <c:pt idx="0">
                  <c:v>323</c:v>
                </c:pt>
                <c:pt idx="1">
                  <c:v>145</c:v>
                </c:pt>
              </c:numCache>
            </c:numRef>
          </c:val>
        </c:ser>
        <c:dLbls>
          <c:showCatName val="1"/>
          <c:showPercent val="1"/>
        </c:dLbls>
        <c:firstSliceAng val="0"/>
      </c:pieChart>
      <c:spPr>
        <a:scene3d>
          <a:camera prst="orthographicFront"/>
          <a:lightRig rig="threePt" dir="t"/>
        </a:scene3d>
        <a:sp3d>
          <a:bevelT w="165100" prst="coolSlant"/>
        </a:sp3d>
      </c:spPr>
    </c:plotArea>
    <c:plotVisOnly val="1"/>
    <c:dispBlanksAs val="zero"/>
  </c:chart>
  <c:spPr>
    <a:ln>
      <a:noFill/>
    </a:ln>
  </c:spPr>
  <c:txPr>
    <a:bodyPr/>
    <a:lstStyle/>
    <a:p>
      <a:pPr>
        <a:defRPr sz="2400"/>
      </a:pPr>
      <a:endParaRPr lang="ja-JP"/>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ja-JP"/>
  <c:style val="10"/>
  <c:clrMapOvr bg1="lt1" tx1="dk1" bg2="lt2" tx2="dk2" accent1="accent1" accent2="accent2" accent3="accent3" accent4="accent4" accent5="accent5" accent6="accent6" hlink="hlink" folHlink="folHlink"/>
  <c:chart>
    <c:title>
      <c:tx>
        <c:rich>
          <a:bodyPr/>
          <a:lstStyle/>
          <a:p>
            <a:pPr>
              <a:defRPr sz="2800" b="0"/>
            </a:pPr>
            <a:r>
              <a:rPr lang="en-US" sz="2800" b="0"/>
              <a:t> </a:t>
            </a:r>
            <a:r>
              <a:rPr lang="ja-JP" sz="2800" b="0"/>
              <a:t>高校生のアルバイトで有給休暇は</a:t>
            </a:r>
            <a:r>
              <a:rPr lang="en-US" sz="2800" b="0"/>
              <a:t> </a:t>
            </a:r>
            <a:endParaRPr lang="ja-JP" sz="2800" b="0"/>
          </a:p>
        </c:rich>
      </c:tx>
      <c:layout/>
      <c:overlay val="1"/>
      <c:spPr>
        <a:gradFill>
          <a:gsLst>
            <a:gs pos="0">
              <a:srgbClr val="5E9EFF"/>
            </a:gs>
            <a:gs pos="39999">
              <a:srgbClr val="85C2FF"/>
            </a:gs>
            <a:gs pos="70000">
              <a:srgbClr val="C4D6EB"/>
            </a:gs>
            <a:gs pos="100000">
              <a:srgbClr val="FFEBFA"/>
            </a:gs>
          </a:gsLst>
          <a:lin ang="16200000" scaled="1"/>
        </a:gradFill>
        <a:scene3d>
          <a:camera prst="orthographicFront"/>
          <a:lightRig rig="threePt" dir="t"/>
        </a:scene3d>
        <a:sp3d>
          <a:bevelT/>
        </a:sp3d>
      </c:spPr>
    </c:title>
    <c:plotArea>
      <c:layout>
        <c:manualLayout>
          <c:layoutTarget val="inner"/>
          <c:xMode val="edge"/>
          <c:yMode val="edge"/>
          <c:x val="0.14982175381692941"/>
          <c:y val="0.19555259315831053"/>
          <c:w val="0.69742325938767702"/>
          <c:h val="0.7725038214543366"/>
        </c:manualLayout>
      </c:layout>
      <c:pieChart>
        <c:varyColors val="1"/>
        <c:ser>
          <c:idx val="0"/>
          <c:order val="0"/>
          <c:spPr>
            <a:scene3d>
              <a:camera prst="orthographicFront"/>
              <a:lightRig rig="threePt" dir="t"/>
            </a:scene3d>
            <a:sp3d>
              <a:bevelT w="165100" prst="coolSlant"/>
            </a:sp3d>
          </c:spPr>
          <c:dLbls>
            <c:dLbl>
              <c:idx val="0"/>
              <c:layout>
                <c:manualLayout>
                  <c:x val="-7.7804778156380164E-2"/>
                  <c:y val="0.14700550702948431"/>
                </c:manualLayout>
              </c:layout>
              <c:dLblPos val="bestFit"/>
              <c:showCatName val="1"/>
              <c:showPercent val="1"/>
            </c:dLbl>
            <c:dLbl>
              <c:idx val="1"/>
              <c:layout>
                <c:manualLayout>
                  <c:x val="4.9536977248035664E-2"/>
                  <c:y val="-0.16803337906582239"/>
                </c:manualLayout>
              </c:layout>
              <c:tx>
                <c:rich>
                  <a:bodyPr/>
                  <a:lstStyle/>
                  <a:p>
                    <a:r>
                      <a:rPr lang="ja-JP" sz="2000"/>
                      <a:t>取ろうとしたことはない
</a:t>
                    </a:r>
                    <a:r>
                      <a:rPr lang="en-US" sz="2000"/>
                      <a:t>84%</a:t>
                    </a:r>
                    <a:endParaRPr lang="ja-JP" sz="2000"/>
                  </a:p>
                </c:rich>
              </c:tx>
              <c:dLblPos val="bestFit"/>
            </c:dLbl>
            <c:dLbl>
              <c:idx val="2"/>
              <c:layout>
                <c:manualLayout>
                  <c:x val="-0.2651782378630464"/>
                  <c:y val="0.13399466254730164"/>
                </c:manualLayout>
              </c:layout>
              <c:dLblPos val="bestFit"/>
              <c:showCatName val="1"/>
              <c:showPercent val="1"/>
            </c:dLbl>
            <c:dLbl>
              <c:idx val="3"/>
              <c:dLblPos val="bestFit"/>
              <c:showCatName val="1"/>
              <c:showPercent val="1"/>
            </c:dLbl>
            <c:dLbl>
              <c:idx val="4"/>
              <c:dLblPos val="bestFit"/>
              <c:showCatName val="1"/>
              <c:showPercent val="1"/>
            </c:dLbl>
            <c:dLbl>
              <c:idx val="5"/>
              <c:dLblPos val="bestFit"/>
              <c:showCatName val="1"/>
              <c:showPercent val="1"/>
            </c:dLbl>
            <c:dLbl>
              <c:idx val="6"/>
              <c:dLblPos val="bestFit"/>
              <c:showCatName val="1"/>
              <c:showPercent val="1"/>
            </c:dLbl>
            <c:numFmt formatCode="0%" sourceLinked="0"/>
            <c:spPr>
              <a:solidFill>
                <a:srgbClr val="FFFF00"/>
              </a:solidFill>
              <a:scene3d>
                <a:camera prst="orthographicFront"/>
                <a:lightRig rig="threePt" dir="t"/>
              </a:scene3d>
              <a:sp3d>
                <a:bevelT/>
              </a:sp3d>
            </c:spPr>
            <c:txPr>
              <a:bodyPr/>
              <a:lstStyle/>
              <a:p>
                <a:pPr>
                  <a:defRPr sz="2000"/>
                </a:pPr>
                <a:endParaRPr lang="ja-JP"/>
              </a:p>
            </c:txPr>
            <c:dLblPos val="inEnd"/>
            <c:showCatName val="1"/>
            <c:showPercent val="1"/>
            <c:showLeaderLines val="1"/>
          </c:dLbls>
          <c:cat>
            <c:strRef>
              <c:f>Sheet1!$A$66:$A$68</c:f>
              <c:strCache>
                <c:ptCount val="3"/>
                <c:pt idx="0">
                  <c:v>取れた</c:v>
                </c:pt>
                <c:pt idx="1">
                  <c:v>取ろうとしたことはない</c:v>
                </c:pt>
                <c:pt idx="2">
                  <c:v>取ろうとしたが取れなかった</c:v>
                </c:pt>
              </c:strCache>
            </c:strRef>
          </c:cat>
          <c:val>
            <c:numRef>
              <c:f>Sheet1!$AF$66:$AF$68</c:f>
              <c:numCache>
                <c:formatCode>General</c:formatCode>
                <c:ptCount val="3"/>
                <c:pt idx="0">
                  <c:v>36</c:v>
                </c:pt>
                <c:pt idx="1">
                  <c:v>293</c:v>
                </c:pt>
                <c:pt idx="2">
                  <c:v>19</c:v>
                </c:pt>
              </c:numCache>
            </c:numRef>
          </c:val>
        </c:ser>
        <c:dLbls>
          <c:showCatName val="1"/>
          <c:showPercent val="1"/>
        </c:dLbls>
        <c:firstSliceAng val="0"/>
      </c:pieChart>
    </c:plotArea>
    <c:plotVisOnly val="1"/>
    <c:dispBlanksAs val="zero"/>
  </c:chart>
  <c:txPr>
    <a:bodyPr/>
    <a:lstStyle/>
    <a:p>
      <a:pPr>
        <a:defRPr sz="1800"/>
      </a:pPr>
      <a:endParaRPr lang="ja-JP"/>
    </a:p>
  </c:txPr>
  <c:externalData r:id="rId2"/>
  <c:userShapes r:id="rId3"/>
</c:chartSpace>
</file>

<file path=ppt/charts/chart5.xml><?xml version="1.0" encoding="utf-8"?>
<c:chartSpace xmlns:c="http://schemas.openxmlformats.org/drawingml/2006/chart" xmlns:a="http://schemas.openxmlformats.org/drawingml/2006/main" xmlns:r="http://schemas.openxmlformats.org/officeDocument/2006/relationships">
  <c:date1904 val="1"/>
  <c:lang val="ja-JP"/>
  <c:style val="26"/>
  <c:clrMapOvr bg1="lt1" tx1="dk1" bg2="lt2" tx2="dk2" accent1="accent1" accent2="accent2" accent3="accent3" accent4="accent4" accent5="accent5" accent6="accent6" hlink="hlink" folHlink="folHlink"/>
  <c:chart>
    <c:title>
      <c:tx>
        <c:rich>
          <a:bodyPr/>
          <a:lstStyle/>
          <a:p>
            <a:pPr>
              <a:defRPr sz="2800" b="0"/>
            </a:pPr>
            <a:r>
              <a:rPr lang="ja-JP" altLang="en-US" sz="2800" b="0"/>
              <a:t>高校生アルバイトの</a:t>
            </a:r>
          </a:p>
          <a:p>
            <a:pPr>
              <a:defRPr sz="2800" b="0"/>
            </a:pPr>
            <a:r>
              <a:rPr lang="ja-JP" altLang="en-US" sz="2800" b="0"/>
              <a:t>有給休暇の取得日数</a:t>
            </a:r>
          </a:p>
        </c:rich>
      </c:tx>
      <c:layout>
        <c:manualLayout>
          <c:xMode val="edge"/>
          <c:yMode val="edge"/>
          <c:x val="0.29423052320394816"/>
          <c:y val="1.1749895286028197E-2"/>
        </c:manualLayout>
      </c:layout>
      <c:spPr>
        <a:gradFill>
          <a:gsLst>
            <a:gs pos="0">
              <a:srgbClr val="5E9EFF"/>
            </a:gs>
            <a:gs pos="39999">
              <a:srgbClr val="85C2FF"/>
            </a:gs>
            <a:gs pos="70000">
              <a:srgbClr val="C4D6EB"/>
            </a:gs>
            <a:gs pos="100000">
              <a:srgbClr val="FFEBFA"/>
            </a:gs>
          </a:gsLst>
          <a:lin ang="16200000" scaled="1"/>
        </a:gradFill>
        <a:ln w="6350" cmpd="sng">
          <a:noFill/>
          <a:prstDash val="solid"/>
        </a:ln>
        <a:effectLst>
          <a:outerShdw dist="38100" dir="2700000" algn="tl" rotWithShape="0">
            <a:prstClr val="black"/>
          </a:outerShdw>
        </a:effectLst>
        <a:scene3d>
          <a:camera prst="orthographicFront"/>
          <a:lightRig rig="threePt" dir="t"/>
        </a:scene3d>
        <a:sp3d>
          <a:bevelT/>
        </a:sp3d>
      </c:spPr>
    </c:title>
    <c:plotArea>
      <c:layout>
        <c:manualLayout>
          <c:layoutTarget val="inner"/>
          <c:xMode val="edge"/>
          <c:yMode val="edge"/>
          <c:x val="0.18550422325449054"/>
          <c:y val="0.1811232088000487"/>
          <c:w val="0.60138696462081354"/>
          <c:h val="0.8152134741879471"/>
        </c:manualLayout>
      </c:layout>
      <c:pieChart>
        <c:varyColors val="1"/>
        <c:ser>
          <c:idx val="0"/>
          <c:order val="0"/>
          <c:spPr>
            <a:scene3d>
              <a:camera prst="orthographicFront"/>
              <a:lightRig rig="threePt" dir="t">
                <a:rot lat="0" lon="0" rev="1200000"/>
              </a:lightRig>
            </a:scene3d>
            <a:sp3d>
              <a:bevelT w="63500" h="25400"/>
            </a:sp3d>
          </c:spPr>
          <c:dLbls>
            <c:dLbl>
              <c:idx val="0"/>
              <c:layout>
                <c:manualLayout>
                  <c:x val="-6.1072109424257066E-2"/>
                  <c:y val="0.15183020425329266"/>
                </c:manualLayout>
              </c:layout>
              <c:dLblPos val="bestFit"/>
              <c:showCatName val="1"/>
              <c:showPercent val="1"/>
            </c:dLbl>
            <c:dLbl>
              <c:idx val="5"/>
              <c:layout>
                <c:manualLayout>
                  <c:x val="0.13938971491382818"/>
                  <c:y val="0.17053344944543225"/>
                </c:manualLayout>
              </c:layout>
              <c:dLblPos val="bestFit"/>
              <c:showCatName val="1"/>
              <c:showPercent val="1"/>
            </c:dLbl>
            <c:dLbl>
              <c:idx val="6"/>
              <c:layout>
                <c:manualLayout>
                  <c:x val="-0.20876624252007497"/>
                  <c:y val="1.7795103534583811E-2"/>
                </c:manualLayout>
              </c:layout>
              <c:dLblPos val="bestFit"/>
              <c:showCatName val="1"/>
              <c:showPercent val="1"/>
            </c:dLbl>
            <c:numFmt formatCode="0%" sourceLinked="0"/>
            <c:spPr>
              <a:solidFill>
                <a:srgbClr val="FFFF00"/>
              </a:solidFill>
              <a:ln>
                <a:noFill/>
              </a:ln>
              <a:effectLst>
                <a:outerShdw dist="12700" dir="2700000" algn="tl" rotWithShape="0">
                  <a:prstClr val="black"/>
                </a:outerShdw>
              </a:effectLst>
              <a:scene3d>
                <a:camera prst="orthographicFront"/>
                <a:lightRig rig="threePt" dir="t"/>
              </a:scene3d>
              <a:sp3d>
                <a:bevelT/>
              </a:sp3d>
            </c:spPr>
            <c:txPr>
              <a:bodyPr anchor="ctr" anchorCtr="0"/>
              <a:lstStyle/>
              <a:p>
                <a:pPr>
                  <a:defRPr sz="2800"/>
                </a:pPr>
                <a:endParaRPr lang="ja-JP"/>
              </a:p>
            </c:txPr>
            <c:dLblPos val="bestFit"/>
            <c:showCatName val="1"/>
            <c:showPercent val="1"/>
            <c:showLeaderLines val="1"/>
          </c:dLbls>
          <c:cat>
            <c:strRef>
              <c:f>Sheet1!$X$120:$X$125</c:f>
              <c:strCache>
                <c:ptCount val="6"/>
                <c:pt idx="0">
                  <c:v>３日</c:v>
                </c:pt>
                <c:pt idx="1">
                  <c:v>５日</c:v>
                </c:pt>
                <c:pt idx="2">
                  <c:v>６日</c:v>
                </c:pt>
                <c:pt idx="3">
                  <c:v>７日</c:v>
                </c:pt>
                <c:pt idx="4">
                  <c:v>１０日</c:v>
                </c:pt>
                <c:pt idx="5">
                  <c:v>取れたが日数不明</c:v>
                </c:pt>
              </c:strCache>
            </c:strRef>
          </c:cat>
          <c:val>
            <c:numRef>
              <c:f>Sheet1!$Y$120:$Y$125</c:f>
              <c:numCache>
                <c:formatCode>General</c:formatCode>
                <c:ptCount val="6"/>
                <c:pt idx="0">
                  <c:v>3</c:v>
                </c:pt>
                <c:pt idx="1">
                  <c:v>6</c:v>
                </c:pt>
                <c:pt idx="2">
                  <c:v>2</c:v>
                </c:pt>
                <c:pt idx="3">
                  <c:v>1</c:v>
                </c:pt>
                <c:pt idx="4">
                  <c:v>3</c:v>
                </c:pt>
                <c:pt idx="5">
                  <c:v>5</c:v>
                </c:pt>
              </c:numCache>
            </c:numRef>
          </c:val>
        </c:ser>
        <c:dLbls>
          <c:showCatName val="1"/>
          <c:showPercent val="1"/>
        </c:dLbls>
        <c:firstSliceAng val="0"/>
      </c:pieChart>
      <c:spPr>
        <a:noFill/>
        <a:ln w="25400">
          <a:noFill/>
        </a:ln>
      </c:spPr>
    </c:plotArea>
    <c:plotVisOnly val="1"/>
    <c:dispBlanksAs val="zero"/>
  </c:chart>
  <c:externalData r:id="rId2"/>
  <c:userShapes r:id="rId3"/>
</c:chartSpace>
</file>

<file path=ppt/charts/chart6.xml><?xml version="1.0" encoding="utf-8"?>
<c:chartSpace xmlns:c="http://schemas.openxmlformats.org/drawingml/2006/chart" xmlns:a="http://schemas.openxmlformats.org/drawingml/2006/main" xmlns:r="http://schemas.openxmlformats.org/officeDocument/2006/relationships">
  <c:date1904 val="1"/>
  <c:lang val="ja-JP"/>
  <c:style val="26"/>
  <c:clrMapOvr bg1="lt1" tx1="dk1" bg2="lt2" tx2="dk2" accent1="accent1" accent2="accent2" accent3="accent3" accent4="accent4" accent5="accent5" accent6="accent6" hlink="hlink" folHlink="folHlink"/>
  <c:chart>
    <c:title>
      <c:tx>
        <c:rich>
          <a:bodyPr/>
          <a:lstStyle/>
          <a:p>
            <a:pPr>
              <a:defRPr sz="2800" b="0"/>
            </a:pPr>
            <a:r>
              <a:rPr lang="ja-JP" altLang="en-US"/>
              <a:t>高校生のアルバイトで
サービス残業（ただ働き）をした事が</a:t>
            </a:r>
          </a:p>
        </c:rich>
      </c:tx>
      <c:layout>
        <c:manualLayout>
          <c:xMode val="edge"/>
          <c:yMode val="edge"/>
          <c:x val="0.17328415927786073"/>
          <c:y val="1.1749954623967182E-2"/>
        </c:manualLayout>
      </c:layout>
      <c:spPr>
        <a:gradFill>
          <a:gsLst>
            <a:gs pos="0">
              <a:srgbClr val="5E9EFF"/>
            </a:gs>
            <a:gs pos="39999">
              <a:srgbClr val="85C2FF"/>
            </a:gs>
            <a:gs pos="70000">
              <a:srgbClr val="C4D6EB"/>
            </a:gs>
            <a:gs pos="100000">
              <a:srgbClr val="FFEBFA"/>
            </a:gs>
          </a:gsLst>
          <a:lin ang="16200000" scaled="1"/>
        </a:gradFill>
        <a:ln w="6350" cmpd="sng">
          <a:noFill/>
          <a:prstDash val="solid"/>
        </a:ln>
        <a:effectLst>
          <a:outerShdw dist="38100" dir="2700000" algn="tl" rotWithShape="0">
            <a:prstClr val="black"/>
          </a:outerShdw>
        </a:effectLst>
        <a:scene3d>
          <a:camera prst="orthographicFront"/>
          <a:lightRig rig="threePt" dir="t"/>
        </a:scene3d>
        <a:sp3d>
          <a:bevelT/>
        </a:sp3d>
      </c:spPr>
    </c:title>
    <c:plotArea>
      <c:layout>
        <c:manualLayout>
          <c:layoutTarget val="inner"/>
          <c:xMode val="edge"/>
          <c:yMode val="edge"/>
          <c:x val="0.14658692921386837"/>
          <c:y val="0.21308301910889341"/>
          <c:w val="0.56556126394594541"/>
          <c:h val="0.77526375507197098"/>
        </c:manualLayout>
      </c:layout>
      <c:pieChart>
        <c:varyColors val="1"/>
        <c:ser>
          <c:idx val="0"/>
          <c:order val="0"/>
          <c:spPr>
            <a:scene3d>
              <a:camera prst="orthographicFront"/>
              <a:lightRig rig="threePt" dir="t">
                <a:rot lat="0" lon="0" rev="1200000"/>
              </a:lightRig>
            </a:scene3d>
            <a:sp3d>
              <a:bevelT w="63500" h="25400"/>
            </a:sp3d>
          </c:spPr>
          <c:dLbls>
            <c:dLbl>
              <c:idx val="0"/>
              <c:layout>
                <c:manualLayout>
                  <c:x val="-0.13393133745689853"/>
                  <c:y val="0.1758001202268267"/>
                </c:manualLayout>
              </c:layout>
              <c:dLblPos val="bestFit"/>
              <c:showCatName val="1"/>
              <c:showPercent val="1"/>
            </c:dLbl>
            <c:dLbl>
              <c:idx val="1"/>
              <c:layout>
                <c:manualLayout>
                  <c:x val="0.15359426654042349"/>
                  <c:y val="-0.17110759357292943"/>
                </c:manualLayout>
              </c:layout>
              <c:dLblPos val="bestFit"/>
              <c:showCatName val="1"/>
              <c:showPercent val="1"/>
            </c:dLbl>
            <c:dLbl>
              <c:idx val="5"/>
              <c:layout>
                <c:manualLayout>
                  <c:x val="0.13938971491382818"/>
                  <c:y val="0.17053344944543231"/>
                </c:manualLayout>
              </c:layout>
              <c:dLblPos val="bestFit"/>
              <c:showCatName val="1"/>
              <c:showPercent val="1"/>
            </c:dLbl>
            <c:dLbl>
              <c:idx val="6"/>
              <c:layout>
                <c:manualLayout>
                  <c:x val="-0.20876624252007503"/>
                  <c:y val="1.7795103534583811E-2"/>
                </c:manualLayout>
              </c:layout>
              <c:dLblPos val="bestFit"/>
              <c:showCatName val="1"/>
              <c:showPercent val="1"/>
            </c:dLbl>
            <c:numFmt formatCode="0%" sourceLinked="0"/>
            <c:spPr>
              <a:solidFill>
                <a:srgbClr val="FFFF00"/>
              </a:solidFill>
              <a:ln>
                <a:noFill/>
              </a:ln>
              <a:effectLst>
                <a:outerShdw dist="12700" dir="2700000" algn="tl" rotWithShape="0">
                  <a:prstClr val="black"/>
                </a:outerShdw>
              </a:effectLst>
              <a:scene3d>
                <a:camera prst="orthographicFront"/>
                <a:lightRig rig="threePt" dir="t"/>
              </a:scene3d>
              <a:sp3d>
                <a:bevelT/>
              </a:sp3d>
            </c:spPr>
            <c:txPr>
              <a:bodyPr anchor="ctr" anchorCtr="1"/>
              <a:lstStyle/>
              <a:p>
                <a:pPr>
                  <a:defRPr sz="2800"/>
                </a:pPr>
                <a:endParaRPr lang="ja-JP"/>
              </a:p>
            </c:txPr>
            <c:dLblPos val="bestFit"/>
            <c:showCatName val="1"/>
            <c:showPercent val="1"/>
            <c:showLeaderLines val="1"/>
          </c:dLbls>
          <c:cat>
            <c:strRef>
              <c:f>Sheet1!$A$76:$A$77</c:f>
              <c:strCache>
                <c:ptCount val="2"/>
                <c:pt idx="0">
                  <c:v>ある</c:v>
                </c:pt>
                <c:pt idx="1">
                  <c:v>ない</c:v>
                </c:pt>
              </c:strCache>
            </c:strRef>
          </c:cat>
          <c:val>
            <c:numRef>
              <c:f>Sheet1!$AF$76:$AF$77</c:f>
              <c:numCache>
                <c:formatCode>General</c:formatCode>
                <c:ptCount val="2"/>
                <c:pt idx="0">
                  <c:v>120</c:v>
                </c:pt>
                <c:pt idx="1">
                  <c:v>310</c:v>
                </c:pt>
              </c:numCache>
            </c:numRef>
          </c:val>
        </c:ser>
        <c:dLbls>
          <c:showCatName val="1"/>
          <c:showPercent val="1"/>
        </c:dLbls>
        <c:firstSliceAng val="0"/>
      </c:pieChart>
      <c:spPr>
        <a:noFill/>
        <a:ln w="25400">
          <a:noFill/>
        </a:ln>
      </c:spPr>
    </c:plotArea>
    <c:plotVisOnly val="1"/>
    <c:dispBlanksAs val="zero"/>
  </c:chart>
  <c:externalData r:id="rId2"/>
  <c:userShapes r:id="rId3"/>
</c:chartSpace>
</file>

<file path=ppt/charts/chart7.xml><?xml version="1.0" encoding="utf-8"?>
<c:chartSpace xmlns:c="http://schemas.openxmlformats.org/drawingml/2006/chart" xmlns:a="http://schemas.openxmlformats.org/drawingml/2006/main" xmlns:r="http://schemas.openxmlformats.org/officeDocument/2006/relationships">
  <c:date1904 val="1"/>
  <c:lang val="ja-JP"/>
  <c:style val="26"/>
  <c:clrMapOvr bg1="lt1" tx1="dk1" bg2="lt2" tx2="dk2" accent1="accent1" accent2="accent2" accent3="accent3" accent4="accent4" accent5="accent5" accent6="accent6" hlink="hlink" folHlink="folHlink"/>
  <c:chart>
    <c:title>
      <c:tx>
        <c:rich>
          <a:bodyPr/>
          <a:lstStyle/>
          <a:p>
            <a:pPr>
              <a:defRPr sz="2800" b="0"/>
            </a:pPr>
            <a:r>
              <a:rPr lang="ja-JP" altLang="en-US"/>
              <a:t>高校生のアルバイトで
サービス残業（ただ働き）を何回しましたか</a:t>
            </a:r>
          </a:p>
        </c:rich>
      </c:tx>
      <c:layout>
        <c:manualLayout>
          <c:xMode val="edge"/>
          <c:yMode val="edge"/>
          <c:x val="0.13809211055108481"/>
          <c:y val="2.1517775038310354E-2"/>
        </c:manualLayout>
      </c:layout>
      <c:spPr>
        <a:gradFill>
          <a:gsLst>
            <a:gs pos="0">
              <a:srgbClr val="5E9EFF"/>
            </a:gs>
            <a:gs pos="39999">
              <a:srgbClr val="85C2FF"/>
            </a:gs>
            <a:gs pos="70000">
              <a:srgbClr val="C4D6EB"/>
            </a:gs>
            <a:gs pos="100000">
              <a:srgbClr val="FFEBFA"/>
            </a:gs>
          </a:gsLst>
          <a:lin ang="16200000" scaled="1"/>
        </a:gradFill>
        <a:ln w="6350" cmpd="sng">
          <a:noFill/>
          <a:prstDash val="solid"/>
        </a:ln>
        <a:effectLst>
          <a:outerShdw dist="38100" dir="2700000" algn="tl" rotWithShape="0">
            <a:prstClr val="black"/>
          </a:outerShdw>
        </a:effectLst>
        <a:scene3d>
          <a:camera prst="orthographicFront"/>
          <a:lightRig rig="threePt" dir="t"/>
        </a:scene3d>
        <a:sp3d>
          <a:bevelT/>
        </a:sp3d>
      </c:spPr>
    </c:title>
    <c:plotArea>
      <c:layout>
        <c:manualLayout>
          <c:layoutTarget val="inner"/>
          <c:xMode val="edge"/>
          <c:yMode val="edge"/>
          <c:x val="0.21704518874476336"/>
          <c:y val="0.1987054631865518"/>
          <c:w val="0.55381736384990687"/>
          <c:h val="0.75465223205921494"/>
        </c:manualLayout>
      </c:layout>
      <c:pieChart>
        <c:varyColors val="1"/>
        <c:ser>
          <c:idx val="0"/>
          <c:order val="0"/>
          <c:spPr>
            <a:scene3d>
              <a:camera prst="orthographicFront"/>
              <a:lightRig rig="threePt" dir="t">
                <a:rot lat="0" lon="0" rev="1200000"/>
              </a:lightRig>
            </a:scene3d>
            <a:sp3d>
              <a:bevelT w="63500" h="25400"/>
            </a:sp3d>
          </c:spPr>
          <c:dLbls>
            <c:dLbl>
              <c:idx val="0"/>
              <c:layout>
                <c:manualLayout>
                  <c:x val="0.23856734781976538"/>
                  <c:y val="0.12252644189428544"/>
                </c:manualLayout>
              </c:layout>
              <c:dLblPos val="bestFit"/>
              <c:showCatName val="1"/>
              <c:showPercent val="1"/>
            </c:dLbl>
            <c:dLbl>
              <c:idx val="4"/>
              <c:layout>
                <c:manualLayout>
                  <c:x val="-4.1002958577209696E-2"/>
                  <c:y val="0"/>
                </c:manualLayout>
              </c:layout>
              <c:dLblPos val="bestFit"/>
              <c:showCatName val="1"/>
              <c:showPercent val="1"/>
            </c:dLbl>
            <c:dLbl>
              <c:idx val="5"/>
              <c:layout>
                <c:manualLayout>
                  <c:x val="-6.7060406090912184E-2"/>
                  <c:y val="-2.5396647642511191E-2"/>
                </c:manualLayout>
              </c:layout>
              <c:dLblPos val="bestFit"/>
              <c:showCatName val="1"/>
              <c:showPercent val="1"/>
            </c:dLbl>
            <c:dLbl>
              <c:idx val="6"/>
              <c:layout>
                <c:manualLayout>
                  <c:x val="-0.13469846173853439"/>
                  <c:y val="8.0270942697102544E-3"/>
                </c:manualLayout>
              </c:layout>
              <c:dLblPos val="bestFit"/>
              <c:showCatName val="1"/>
              <c:showPercent val="1"/>
            </c:dLbl>
            <c:dLbl>
              <c:idx val="7"/>
              <c:layout>
                <c:manualLayout>
                  <c:x val="-4.3573877280457002E-2"/>
                  <c:y val="-2.8341028215044844E-2"/>
                </c:manualLayout>
              </c:layout>
              <c:dLblPos val="bestFit"/>
              <c:showCatName val="1"/>
              <c:showPercent val="1"/>
            </c:dLbl>
            <c:dLbl>
              <c:idx val="8"/>
              <c:layout>
                <c:manualLayout>
                  <c:x val="-7.3127024652100803E-2"/>
                  <c:y val="-7.2498891684759148E-2"/>
                </c:manualLayout>
              </c:layout>
              <c:dLblPos val="bestFit"/>
              <c:showCatName val="1"/>
              <c:showPercent val="1"/>
            </c:dLbl>
            <c:dLbl>
              <c:idx val="9"/>
              <c:layout>
                <c:manualLayout>
                  <c:x val="-5.2849798020209717E-3"/>
                  <c:y val="-0.1176333954687212"/>
                </c:manualLayout>
              </c:layout>
              <c:dLblPos val="bestFit"/>
              <c:showCatName val="1"/>
              <c:showPercent val="1"/>
            </c:dLbl>
            <c:numFmt formatCode="0%" sourceLinked="0"/>
            <c:spPr>
              <a:solidFill>
                <a:srgbClr val="FFFF00"/>
              </a:solidFill>
              <a:ln>
                <a:noFill/>
              </a:ln>
              <a:effectLst>
                <a:outerShdw dist="12700" dir="2700000" algn="tl" rotWithShape="0">
                  <a:prstClr val="black"/>
                </a:outerShdw>
              </a:effectLst>
              <a:scene3d>
                <a:camera prst="orthographicFront"/>
                <a:lightRig rig="threePt" dir="t"/>
              </a:scene3d>
              <a:sp3d>
                <a:bevelT/>
              </a:sp3d>
            </c:spPr>
            <c:txPr>
              <a:bodyPr anchor="ctr" anchorCtr="0"/>
              <a:lstStyle/>
              <a:p>
                <a:pPr>
                  <a:defRPr sz="2400"/>
                </a:pPr>
                <a:endParaRPr lang="ja-JP"/>
              </a:p>
            </c:txPr>
            <c:dLblPos val="bestFit"/>
            <c:showCatName val="1"/>
            <c:showPercent val="1"/>
            <c:showLeaderLines val="1"/>
          </c:dLbls>
          <c:cat>
            <c:strRef>
              <c:f>何回!$E$2:$E$12</c:f>
              <c:strCache>
                <c:ptCount val="11"/>
                <c:pt idx="0">
                  <c:v>1回</c:v>
                </c:pt>
                <c:pt idx="1">
                  <c:v>2回</c:v>
                </c:pt>
                <c:pt idx="2">
                  <c:v>3回</c:v>
                </c:pt>
                <c:pt idx="3">
                  <c:v>4回</c:v>
                </c:pt>
                <c:pt idx="4">
                  <c:v>5回</c:v>
                </c:pt>
                <c:pt idx="5">
                  <c:v>10回</c:v>
                </c:pt>
                <c:pt idx="6">
                  <c:v>20回</c:v>
                </c:pt>
                <c:pt idx="7">
                  <c:v>40回</c:v>
                </c:pt>
                <c:pt idx="8">
                  <c:v>たくさん</c:v>
                </c:pt>
                <c:pt idx="9">
                  <c:v>毎回</c:v>
                </c:pt>
                <c:pt idx="10">
                  <c:v>不明</c:v>
                </c:pt>
              </c:strCache>
            </c:strRef>
          </c:cat>
          <c:val>
            <c:numRef>
              <c:f>何回!$F$2:$F$12</c:f>
              <c:numCache>
                <c:formatCode>General</c:formatCode>
                <c:ptCount val="11"/>
                <c:pt idx="0">
                  <c:v>1</c:v>
                </c:pt>
                <c:pt idx="1">
                  <c:v>6</c:v>
                </c:pt>
                <c:pt idx="2">
                  <c:v>5</c:v>
                </c:pt>
                <c:pt idx="3">
                  <c:v>3</c:v>
                </c:pt>
                <c:pt idx="4">
                  <c:v>1</c:v>
                </c:pt>
                <c:pt idx="5">
                  <c:v>1</c:v>
                </c:pt>
                <c:pt idx="6">
                  <c:v>1</c:v>
                </c:pt>
                <c:pt idx="7">
                  <c:v>1</c:v>
                </c:pt>
                <c:pt idx="8">
                  <c:v>1</c:v>
                </c:pt>
                <c:pt idx="9">
                  <c:v>1</c:v>
                </c:pt>
                <c:pt idx="10">
                  <c:v>5</c:v>
                </c:pt>
              </c:numCache>
            </c:numRef>
          </c:val>
        </c:ser>
        <c:dLbls>
          <c:showCatName val="1"/>
          <c:showPercent val="1"/>
        </c:dLbls>
        <c:firstSliceAng val="0"/>
      </c:pieChart>
      <c:spPr>
        <a:noFill/>
        <a:ln w="25400">
          <a:noFill/>
        </a:ln>
      </c:spPr>
    </c:plotArea>
    <c:plotVisOnly val="1"/>
    <c:dispBlanksAs val="zero"/>
  </c:chart>
  <c:externalData r:id="rId2"/>
  <c:userShapes r:id="rId3"/>
</c:chartSpace>
</file>

<file path=ppt/charts/chart8.xml><?xml version="1.0" encoding="utf-8"?>
<c:chartSpace xmlns:c="http://schemas.openxmlformats.org/drawingml/2006/chart" xmlns:a="http://schemas.openxmlformats.org/drawingml/2006/main" xmlns:r="http://schemas.openxmlformats.org/officeDocument/2006/relationships">
  <c:date1904 val="1"/>
  <c:lang val="ja-JP"/>
  <c:style val="26"/>
  <c:clrMapOvr bg1="lt1" tx1="dk1" bg2="lt2" tx2="dk2" accent1="accent1" accent2="accent2" accent3="accent3" accent4="accent4" accent5="accent5" accent6="accent6" hlink="hlink" folHlink="folHlink"/>
  <c:chart>
    <c:title>
      <c:tx>
        <c:rich>
          <a:bodyPr/>
          <a:lstStyle/>
          <a:p>
            <a:pPr>
              <a:defRPr sz="2800" b="0"/>
            </a:pPr>
            <a:r>
              <a:rPr lang="ja-JP" altLang="en-US"/>
              <a:t>サービス残業（ただ働き）を
最長で何分しましたか</a:t>
            </a:r>
          </a:p>
        </c:rich>
      </c:tx>
      <c:layout>
        <c:manualLayout>
          <c:xMode val="edge"/>
          <c:yMode val="edge"/>
          <c:x val="2.3397572810711583E-2"/>
          <c:y val="2.3471363318503517E-2"/>
        </c:manualLayout>
      </c:layout>
      <c:spPr>
        <a:gradFill>
          <a:gsLst>
            <a:gs pos="0">
              <a:srgbClr val="5E9EFF"/>
            </a:gs>
            <a:gs pos="39999">
              <a:srgbClr val="85C2FF"/>
            </a:gs>
            <a:gs pos="70000">
              <a:srgbClr val="C4D6EB"/>
            </a:gs>
            <a:gs pos="100000">
              <a:srgbClr val="FFEBFA"/>
            </a:gs>
          </a:gsLst>
          <a:lin ang="16200000" scaled="1"/>
        </a:gradFill>
        <a:ln w="6350" cmpd="sng">
          <a:noFill/>
          <a:prstDash val="solid"/>
        </a:ln>
        <a:effectLst>
          <a:outerShdw dist="38100" dir="2700000" algn="tl" rotWithShape="0">
            <a:prstClr val="black"/>
          </a:outerShdw>
        </a:effectLst>
        <a:scene3d>
          <a:camera prst="orthographicFront"/>
          <a:lightRig rig="threePt" dir="t"/>
        </a:scene3d>
        <a:sp3d>
          <a:bevelT/>
        </a:sp3d>
      </c:spPr>
    </c:title>
    <c:plotArea>
      <c:layout>
        <c:manualLayout>
          <c:layoutTarget val="inner"/>
          <c:xMode val="edge"/>
          <c:yMode val="edge"/>
          <c:x val="0.21704518874476342"/>
          <c:y val="0.19870546318655183"/>
          <c:w val="0.55381736384990676"/>
          <c:h val="0.75465223205921506"/>
        </c:manualLayout>
      </c:layout>
      <c:pieChart>
        <c:varyColors val="1"/>
        <c:ser>
          <c:idx val="0"/>
          <c:order val="0"/>
          <c:spPr>
            <a:scene3d>
              <a:camera prst="orthographicFront"/>
              <a:lightRig rig="threePt" dir="t">
                <a:rot lat="0" lon="0" rev="1200000"/>
              </a:lightRig>
            </a:scene3d>
            <a:sp3d>
              <a:bevelT w="63500" h="25400"/>
            </a:sp3d>
          </c:spPr>
          <c:dLbls>
            <c:dLbl>
              <c:idx val="0"/>
              <c:layout>
                <c:manualLayout>
                  <c:x val="1.2045635782528321E-2"/>
                  <c:y val="-2.0085502559815983E-2"/>
                </c:manualLayout>
              </c:layout>
              <c:dLblPos val="bestFit"/>
              <c:showCatName val="1"/>
              <c:showPercent val="1"/>
            </c:dLbl>
            <c:dLbl>
              <c:idx val="1"/>
              <c:layout>
                <c:manualLayout>
                  <c:x val="-2.018714174890205E-2"/>
                  <c:y val="4.032529244601251E-2"/>
                </c:manualLayout>
              </c:layout>
              <c:dLblPos val="bestFit"/>
              <c:showCatName val="1"/>
              <c:showPercent val="1"/>
            </c:dLbl>
            <c:dLbl>
              <c:idx val="2"/>
              <c:layout>
                <c:manualLayout>
                  <c:x val="2.7606501103144727E-2"/>
                  <c:y val="1.8316043820677209E-3"/>
                </c:manualLayout>
              </c:layout>
              <c:dLblPos val="bestFit"/>
              <c:showCatName val="1"/>
              <c:showPercent val="1"/>
            </c:dLbl>
            <c:dLbl>
              <c:idx val="3"/>
              <c:layout>
                <c:manualLayout>
                  <c:x val="7.5659561325001873E-2"/>
                  <c:y val="-5.6371020563747105E-2"/>
                </c:manualLayout>
              </c:layout>
              <c:dLblPos val="bestFit"/>
              <c:showCatName val="1"/>
              <c:showPercent val="1"/>
            </c:dLbl>
            <c:dLbl>
              <c:idx val="4"/>
              <c:layout>
                <c:manualLayout>
                  <c:x val="9.376301037940421E-2"/>
                  <c:y val="-5.8607648405795049E-2"/>
                </c:manualLayout>
              </c:layout>
              <c:dLblPos val="bestFit"/>
              <c:showCatName val="1"/>
              <c:showPercent val="1"/>
            </c:dLbl>
            <c:dLbl>
              <c:idx val="5"/>
              <c:layout>
                <c:manualLayout>
                  <c:x val="6.4838312310516982E-2"/>
                  <c:y val="1.1721529681159106E-2"/>
                </c:manualLayout>
              </c:layout>
              <c:dLblPos val="bestFit"/>
              <c:showCatName val="1"/>
              <c:showPercent val="1"/>
            </c:dLbl>
            <c:dLbl>
              <c:idx val="6"/>
              <c:layout>
                <c:manualLayout>
                  <c:x val="-0.10315746385993173"/>
                  <c:y val="-0.11721529681159015"/>
                </c:manualLayout>
              </c:layout>
              <c:dLblPos val="bestFit"/>
              <c:showCatName val="1"/>
              <c:showPercent val="1"/>
            </c:dLbl>
            <c:dLbl>
              <c:idx val="7"/>
              <c:layout>
                <c:manualLayout>
                  <c:x val="0.11699847555606532"/>
                  <c:y val="-0.12406685394451021"/>
                </c:manualLayout>
              </c:layout>
              <c:dLblPos val="bestFit"/>
              <c:showCatName val="1"/>
              <c:showPercent val="1"/>
            </c:dLbl>
            <c:dLbl>
              <c:idx val="8"/>
              <c:layout>
                <c:manualLayout>
                  <c:x val="8.4577964740912379E-2"/>
                  <c:y val="-1.3891397104812941E-2"/>
                </c:manualLayout>
              </c:layout>
              <c:dLblPos val="bestFit"/>
              <c:showCatName val="1"/>
              <c:showPercent val="1"/>
            </c:dLbl>
            <c:dLbl>
              <c:idx val="9"/>
              <c:layout>
                <c:manualLayout>
                  <c:x val="0.1108432396601068"/>
                  <c:y val="0.1793120231206404"/>
                </c:manualLayout>
              </c:layout>
              <c:dLblPos val="bestFit"/>
              <c:showCatName val="1"/>
              <c:showPercent val="1"/>
            </c:dLbl>
            <c:numFmt formatCode="0%" sourceLinked="0"/>
            <c:spPr>
              <a:solidFill>
                <a:srgbClr val="FFFF00"/>
              </a:solidFill>
              <a:ln>
                <a:noFill/>
              </a:ln>
              <a:effectLst>
                <a:outerShdw dist="12700" dir="2700000" algn="tl" rotWithShape="0">
                  <a:prstClr val="black"/>
                </a:outerShdw>
              </a:effectLst>
              <a:scene3d>
                <a:camera prst="orthographicFront"/>
                <a:lightRig rig="threePt" dir="t"/>
              </a:scene3d>
              <a:sp3d>
                <a:bevelT/>
              </a:sp3d>
            </c:spPr>
            <c:txPr>
              <a:bodyPr anchor="ctr" anchorCtr="1"/>
              <a:lstStyle/>
              <a:p>
                <a:pPr>
                  <a:defRPr sz="2400"/>
                </a:pPr>
                <a:endParaRPr lang="ja-JP"/>
              </a:p>
            </c:txPr>
            <c:dLblPos val="bestFit"/>
            <c:showCatName val="1"/>
            <c:showPercent val="1"/>
            <c:showLeaderLines val="1"/>
          </c:dLbls>
          <c:cat>
            <c:strRef>
              <c:f>長さ!$E$2:$E$11</c:f>
              <c:strCache>
                <c:ptCount val="10"/>
                <c:pt idx="0">
                  <c:v>15分</c:v>
                </c:pt>
                <c:pt idx="1">
                  <c:v>20分</c:v>
                </c:pt>
                <c:pt idx="2">
                  <c:v>25分</c:v>
                </c:pt>
                <c:pt idx="3">
                  <c:v>30分</c:v>
                </c:pt>
                <c:pt idx="4">
                  <c:v>40分</c:v>
                </c:pt>
                <c:pt idx="5">
                  <c:v>45分</c:v>
                </c:pt>
                <c:pt idx="6">
                  <c:v>1時間</c:v>
                </c:pt>
                <c:pt idx="7">
                  <c:v>2時間</c:v>
                </c:pt>
                <c:pt idx="8">
                  <c:v>3時間</c:v>
                </c:pt>
                <c:pt idx="9">
                  <c:v>不明</c:v>
                </c:pt>
              </c:strCache>
            </c:strRef>
          </c:cat>
          <c:val>
            <c:numRef>
              <c:f>長さ!$F$2:$F$11</c:f>
              <c:numCache>
                <c:formatCode>General</c:formatCode>
                <c:ptCount val="10"/>
                <c:pt idx="0">
                  <c:v>1</c:v>
                </c:pt>
                <c:pt idx="1">
                  <c:v>2</c:v>
                </c:pt>
                <c:pt idx="2">
                  <c:v>1</c:v>
                </c:pt>
                <c:pt idx="3">
                  <c:v>2</c:v>
                </c:pt>
                <c:pt idx="4">
                  <c:v>1</c:v>
                </c:pt>
                <c:pt idx="5">
                  <c:v>1</c:v>
                </c:pt>
                <c:pt idx="6">
                  <c:v>8</c:v>
                </c:pt>
                <c:pt idx="7">
                  <c:v>3</c:v>
                </c:pt>
                <c:pt idx="8">
                  <c:v>2</c:v>
                </c:pt>
                <c:pt idx="9">
                  <c:v>6</c:v>
                </c:pt>
              </c:numCache>
            </c:numRef>
          </c:val>
        </c:ser>
        <c:dLbls>
          <c:showCatName val="1"/>
          <c:showPercent val="1"/>
        </c:dLbls>
        <c:firstSliceAng val="0"/>
      </c:pieChart>
      <c:spPr>
        <a:noFill/>
        <a:ln w="25400">
          <a:noFill/>
        </a:ln>
      </c:spPr>
    </c:plotArea>
    <c:plotVisOnly val="1"/>
    <c:dispBlanksAs val="zero"/>
  </c:chart>
  <c:externalData r:id="rId2"/>
  <c:userShapes r:id="rId3"/>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drawing1.xml><?xml version="1.0" encoding="utf-8"?>
<c:userShapes xmlns:c="http://schemas.openxmlformats.org/drawingml/2006/chart">
  <cdr:relSizeAnchor xmlns:cdr="http://schemas.openxmlformats.org/drawingml/2006/chartDrawing">
    <cdr:from>
      <cdr:x>0.76563</cdr:x>
      <cdr:y>0.77084</cdr:y>
    </cdr:from>
    <cdr:to>
      <cdr:x>0.97657</cdr:x>
      <cdr:y>0.96381</cdr:y>
    </cdr:to>
    <cdr:sp macro="" textlink="">
      <cdr:nvSpPr>
        <cdr:cNvPr id="2" name="テキスト ボックス 1"/>
        <cdr:cNvSpPr txBox="1"/>
      </cdr:nvSpPr>
      <cdr:spPr>
        <a:xfrm xmlns:a="http://schemas.openxmlformats.org/drawingml/2006/main">
          <a:off x="7000892" y="5286388"/>
          <a:ext cx="1928826" cy="1323439"/>
        </a:xfrm>
        <a:prstGeom xmlns:a="http://schemas.openxmlformats.org/drawingml/2006/main" prst="rect">
          <a:avLst/>
        </a:prstGeom>
        <a:solidFill xmlns:a="http://schemas.openxmlformats.org/drawingml/2006/main">
          <a:srgbClr val="92D050"/>
        </a:solidFill>
        <a:ln xmlns:a="http://schemas.openxmlformats.org/drawingml/2006/main">
          <a:solidFill>
            <a:srgbClr val="000000"/>
          </a:solidFill>
        </a:ln>
        <a:scene3d xmlns:a="http://schemas.openxmlformats.org/drawingml/2006/main">
          <a:camera prst="orthographicFront"/>
          <a:lightRig rig="threePt" dir="t"/>
        </a:scene3d>
        <a:sp3d xmlns:a="http://schemas.openxmlformats.org/drawingml/2006/main">
          <a:bevelT/>
          <a:bevelB/>
        </a:sp3d>
      </cdr:spPr>
      <cdr:txBody>
        <a:bodyPr xmlns:a="http://schemas.openxmlformats.org/drawingml/2006/main" wrap="square" rtlCol="0" anchor="ctr" anchorCtr="0">
          <a:spAutoFit/>
        </a:bodyPr>
        <a:lstStyle xmlns:a="http://schemas.openxmlformats.org/drawingml/2006/main"/>
        <a:p xmlns:a="http://schemas.openxmlformats.org/drawingml/2006/main">
          <a:pPr algn="ctr"/>
          <a:r>
            <a:rPr lang="ja-JP" altLang="en-US" sz="1600" dirty="0" smtClean="0"/>
            <a:t>２００７年度に千葉県内で実施した「高校生アルバイト体験アンケート」より。</a:t>
          </a:r>
          <a:endParaRPr lang="en-US" altLang="ja-JP" sz="1600" dirty="0" smtClean="0"/>
        </a:p>
        <a:p xmlns:a="http://schemas.openxmlformats.org/drawingml/2006/main">
          <a:pPr algn="ctr"/>
          <a:r>
            <a:rPr lang="ja-JP" altLang="en-US" sz="1600" dirty="0" smtClean="0"/>
            <a:t>（回答６７３人）</a:t>
          </a:r>
          <a:endParaRPr lang="ja-JP" altLang="en-US" sz="1600" dirty="0"/>
        </a:p>
      </cdr:txBody>
    </cdr:sp>
  </cdr:relSizeAnchor>
</c:userShapes>
</file>

<file path=ppt/drawings/drawing2.xml><?xml version="1.0" encoding="utf-8"?>
<c:userShapes xmlns:c="http://schemas.openxmlformats.org/drawingml/2006/chart">
  <cdr:relSizeAnchor xmlns:cdr="http://schemas.openxmlformats.org/drawingml/2006/chartDrawing">
    <cdr:from>
      <cdr:x>0.8068</cdr:x>
      <cdr:y>0.07766</cdr:y>
    </cdr:from>
    <cdr:to>
      <cdr:x>0.97881</cdr:x>
      <cdr:y>0.16918</cdr:y>
    </cdr:to>
    <cdr:sp macro="" textlink="">
      <cdr:nvSpPr>
        <cdr:cNvPr id="4" name="テキスト ボックス 3"/>
        <cdr:cNvSpPr txBox="1"/>
      </cdr:nvSpPr>
      <cdr:spPr>
        <a:xfrm xmlns:a="http://schemas.openxmlformats.org/drawingml/2006/main">
          <a:off x="3905252" y="367697"/>
          <a:ext cx="814916" cy="433916"/>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ja-JP" altLang="en-US" sz="1100"/>
        </a:p>
      </cdr:txBody>
    </cdr:sp>
  </cdr:relSizeAnchor>
  <cdr:relSizeAnchor xmlns:cdr="http://schemas.openxmlformats.org/drawingml/2006/chartDrawing">
    <cdr:from>
      <cdr:x>0.69531</cdr:x>
      <cdr:y>0.78125</cdr:y>
    </cdr:from>
    <cdr:to>
      <cdr:x>0.97656</cdr:x>
      <cdr:y>0.95628</cdr:y>
    </cdr:to>
    <cdr:sp macro="" textlink="">
      <cdr:nvSpPr>
        <cdr:cNvPr id="5" name="テキスト ボックス 4"/>
        <cdr:cNvSpPr txBox="1"/>
      </cdr:nvSpPr>
      <cdr:spPr>
        <a:xfrm xmlns:a="http://schemas.openxmlformats.org/drawingml/2006/main">
          <a:off x="6357950" y="5357826"/>
          <a:ext cx="2571736" cy="1200329"/>
        </a:xfrm>
        <a:prstGeom xmlns:a="http://schemas.openxmlformats.org/drawingml/2006/main" prst="rect">
          <a:avLst/>
        </a:prstGeom>
        <a:solidFill xmlns:a="http://schemas.openxmlformats.org/drawingml/2006/main">
          <a:srgbClr val="92D050"/>
        </a:solidFill>
        <a:ln xmlns:a="http://schemas.openxmlformats.org/drawingml/2006/main">
          <a:solidFill>
            <a:srgbClr val="000000"/>
          </a:solidFill>
        </a:ln>
        <a:effectLst xmlns:a="http://schemas.openxmlformats.org/drawingml/2006/main">
          <a:outerShdw blurRad="50800" dist="38100" dir="2700000" algn="tl" rotWithShape="0">
            <a:prstClr val="black">
              <a:alpha val="40000"/>
            </a:prstClr>
          </a:outerShdw>
        </a:effectLst>
        <a:scene3d xmlns:a="http://schemas.openxmlformats.org/drawingml/2006/main">
          <a:camera prst="orthographicFront"/>
          <a:lightRig rig="threePt" dir="t"/>
        </a:scene3d>
        <a:sp3d xmlns:a="http://schemas.openxmlformats.org/drawingml/2006/main">
          <a:bevelT w="165100" prst="coolSlant"/>
        </a:sp3d>
      </cdr:spPr>
      <cdr:txBody>
        <a:bodyPr xmlns:a="http://schemas.openxmlformats.org/drawingml/2006/main" wrap="square" rtlCol="0" anchor="ctr" anchorCtr="0">
          <a:spAutoFit/>
        </a:bodyPr>
        <a:lstStyle xmlns:a="http://schemas.openxmlformats.org/drawingml/2006/main"/>
        <a:p xmlns:a="http://schemas.openxmlformats.org/drawingml/2006/main">
          <a:pPr algn="ctr"/>
          <a:r>
            <a:rPr lang="ja-JP" altLang="en-US" sz="1800" dirty="0" smtClean="0">
              <a:latin typeface="+mj-ea"/>
              <a:ea typeface="+mj-ea"/>
            </a:rPr>
            <a:t>２００８年１２月実施の千葉県立高校１年生のアルバイトアンケートより。</a:t>
          </a:r>
          <a:endParaRPr lang="en-US" altLang="ja-JP" sz="1800" dirty="0">
            <a:latin typeface="+mj-ea"/>
            <a:ea typeface="+mj-ea"/>
          </a:endParaRPr>
        </a:p>
        <a:p xmlns:a="http://schemas.openxmlformats.org/drawingml/2006/main">
          <a:pPr algn="ctr"/>
          <a:r>
            <a:rPr lang="en-US" altLang="ja-JP" sz="1800" dirty="0" smtClean="0">
              <a:latin typeface="+mj-ea"/>
              <a:ea typeface="+mj-ea"/>
            </a:rPr>
            <a:t>(</a:t>
          </a:r>
          <a:r>
            <a:rPr lang="ja-JP" altLang="en-US" sz="1800" dirty="0" smtClean="0">
              <a:latin typeface="+mj-ea"/>
              <a:ea typeface="+mj-ea"/>
            </a:rPr>
            <a:t>回答</a:t>
          </a:r>
          <a:r>
            <a:rPr lang="en-US" altLang="ja-JP" sz="1800" dirty="0" smtClean="0">
              <a:latin typeface="+mj-ea"/>
              <a:ea typeface="+mj-ea"/>
            </a:rPr>
            <a:t>210</a:t>
          </a:r>
          <a:r>
            <a:rPr lang="ja-JP" altLang="en-US" sz="1800" dirty="0" smtClean="0">
              <a:latin typeface="+mj-ea"/>
              <a:ea typeface="+mj-ea"/>
            </a:rPr>
            <a:t>人）</a:t>
          </a:r>
          <a:endParaRPr lang="en-US" altLang="ja-JP" sz="1800" dirty="0">
            <a:latin typeface="+mj-ea"/>
            <a:ea typeface="+mj-ea"/>
          </a:endParaRPr>
        </a:p>
      </cdr:txBody>
    </cdr:sp>
  </cdr:relSizeAnchor>
  <cdr:relSizeAnchor xmlns:cdr="http://schemas.openxmlformats.org/drawingml/2006/chartDrawing">
    <cdr:from>
      <cdr:x>0.6875</cdr:x>
      <cdr:y>0.21875</cdr:y>
    </cdr:from>
    <cdr:to>
      <cdr:x>0.90625</cdr:x>
      <cdr:y>0.29504</cdr:y>
    </cdr:to>
    <cdr:sp macro="" textlink="">
      <cdr:nvSpPr>
        <cdr:cNvPr id="6" name="テキスト ボックス 1"/>
        <cdr:cNvSpPr txBox="1"/>
      </cdr:nvSpPr>
      <cdr:spPr>
        <a:xfrm xmlns:a="http://schemas.openxmlformats.org/drawingml/2006/main">
          <a:off x="6286512" y="1500174"/>
          <a:ext cx="2000264" cy="523220"/>
        </a:xfrm>
        <a:prstGeom xmlns:a="http://schemas.openxmlformats.org/drawingml/2006/main" prst="rect">
          <a:avLst/>
        </a:prstGeom>
        <a:solidFill xmlns:a="http://schemas.openxmlformats.org/drawingml/2006/main">
          <a:srgbClr val="92D050"/>
        </a:solidFill>
        <a:ln xmlns:a="http://schemas.openxmlformats.org/drawingml/2006/main">
          <a:solidFill>
            <a:srgbClr val="000000"/>
          </a:solidFill>
        </a:ln>
        <a:effectLst xmlns:a="http://schemas.openxmlformats.org/drawingml/2006/main">
          <a:outerShdw blurRad="50800" dist="38100" dir="2700000" algn="tl" rotWithShape="0">
            <a:prstClr val="black">
              <a:alpha val="40000"/>
            </a:prstClr>
          </a:outerShdw>
        </a:effectLst>
        <a:scene3d xmlns:a="http://schemas.openxmlformats.org/drawingml/2006/main">
          <a:camera prst="orthographicFront"/>
          <a:lightRig rig="threePt" dir="t"/>
        </a:scene3d>
        <a:sp3d xmlns:a="http://schemas.openxmlformats.org/drawingml/2006/main">
          <a:bevelT w="165100" prst="coolSlant"/>
        </a:sp3d>
      </cdr:spPr>
      <cdr:txBody>
        <a:bodyPr xmlns:a="http://schemas.openxmlformats.org/drawingml/2006/main" wrap="square" rtlCol="0" anchor="ctr" anchorCtr="0">
          <a:sp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ja-JP" altLang="en-US" sz="2800" dirty="0" smtClean="0">
              <a:latin typeface="ＭＳ Ｐゴシック"/>
              <a:ea typeface="ＭＳ Ｐゴシック"/>
            </a:rPr>
            <a:t>平均８２３円</a:t>
          </a:r>
          <a:endParaRPr lang="en-US" altLang="ja-JP" sz="2800" dirty="0">
            <a:latin typeface="ＭＳ Ｐゴシック"/>
            <a:ea typeface="ＭＳ Ｐゴシック"/>
          </a:endParaRPr>
        </a:p>
      </cdr:txBody>
    </cdr:sp>
  </cdr:relSizeAnchor>
  <cdr:relSizeAnchor xmlns:cdr="http://schemas.openxmlformats.org/drawingml/2006/chartDrawing">
    <cdr:from>
      <cdr:x>0.80803</cdr:x>
      <cdr:y>0.07742</cdr:y>
    </cdr:from>
    <cdr:to>
      <cdr:x>0.97906</cdr:x>
      <cdr:y>0.16894</cdr:y>
    </cdr:to>
    <cdr:sp macro="" textlink="">
      <cdr:nvSpPr>
        <cdr:cNvPr id="2" name="テキスト ボックス 3"/>
        <cdr:cNvSpPr txBox="1"/>
      </cdr:nvSpPr>
      <cdr:spPr>
        <a:xfrm xmlns:a="http://schemas.openxmlformats.org/drawingml/2006/main">
          <a:off x="3905252" y="367697"/>
          <a:ext cx="814916" cy="433916"/>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ja-JP" altLang="en-US" sz="1100"/>
        </a:p>
      </cdr:txBody>
    </cdr:sp>
  </cdr:relSizeAnchor>
  <cdr:relSizeAnchor xmlns:cdr="http://schemas.openxmlformats.org/drawingml/2006/chartDrawing">
    <cdr:from>
      <cdr:x>0.80803</cdr:x>
      <cdr:y>0.07742</cdr:y>
    </cdr:from>
    <cdr:to>
      <cdr:x>0.97906</cdr:x>
      <cdr:y>0.16894</cdr:y>
    </cdr:to>
    <cdr:sp macro="" textlink="">
      <cdr:nvSpPr>
        <cdr:cNvPr id="8" name="テキスト ボックス 3"/>
        <cdr:cNvSpPr txBox="1"/>
      </cdr:nvSpPr>
      <cdr:spPr>
        <a:xfrm xmlns:a="http://schemas.openxmlformats.org/drawingml/2006/main">
          <a:off x="3905252" y="367697"/>
          <a:ext cx="814916" cy="433916"/>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ja-JP" altLang="en-US" sz="1100"/>
        </a:p>
      </cdr:txBody>
    </cdr:sp>
  </cdr:relSizeAnchor>
  <cdr:relSizeAnchor xmlns:cdr="http://schemas.openxmlformats.org/drawingml/2006/chartDrawing">
    <cdr:from>
      <cdr:x>0.80803</cdr:x>
      <cdr:y>0.07742</cdr:y>
    </cdr:from>
    <cdr:to>
      <cdr:x>0.97906</cdr:x>
      <cdr:y>0.16894</cdr:y>
    </cdr:to>
    <cdr:sp macro="" textlink="">
      <cdr:nvSpPr>
        <cdr:cNvPr id="10" name="テキスト ボックス 3"/>
        <cdr:cNvSpPr txBox="1"/>
      </cdr:nvSpPr>
      <cdr:spPr>
        <a:xfrm xmlns:a="http://schemas.openxmlformats.org/drawingml/2006/main">
          <a:off x="3905252" y="367697"/>
          <a:ext cx="814916" cy="433916"/>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ja-JP" altLang="en-US" sz="1100"/>
        </a:p>
      </cdr:txBody>
    </cdr:sp>
  </cdr:relSizeAnchor>
</c:userShapes>
</file>

<file path=ppt/drawings/drawing3.xml><?xml version="1.0" encoding="utf-8"?>
<c:userShapes xmlns:c="http://schemas.openxmlformats.org/drawingml/2006/chart">
  <cdr:relSizeAnchor xmlns:cdr="http://schemas.openxmlformats.org/drawingml/2006/chartDrawing">
    <cdr:from>
      <cdr:x>0.7459</cdr:x>
      <cdr:y>0.76667</cdr:y>
    </cdr:from>
    <cdr:to>
      <cdr:x>0.96721</cdr:x>
      <cdr:y>0.97251</cdr:y>
    </cdr:to>
    <cdr:sp macro="" textlink="">
      <cdr:nvSpPr>
        <cdr:cNvPr id="2" name="テキスト ボックス 1"/>
        <cdr:cNvSpPr txBox="1"/>
      </cdr:nvSpPr>
      <cdr:spPr>
        <a:xfrm xmlns:a="http://schemas.openxmlformats.org/drawingml/2006/main">
          <a:off x="6500858" y="4929222"/>
          <a:ext cx="1928826" cy="1323439"/>
        </a:xfrm>
        <a:prstGeom xmlns:a="http://schemas.openxmlformats.org/drawingml/2006/main" prst="rect">
          <a:avLst/>
        </a:prstGeom>
        <a:solidFill xmlns:a="http://schemas.openxmlformats.org/drawingml/2006/main">
          <a:srgbClr val="92D050"/>
        </a:solidFill>
        <a:ln xmlns:a="http://schemas.openxmlformats.org/drawingml/2006/main">
          <a:solidFill>
            <a:srgbClr val="000000"/>
          </a:solidFill>
        </a:ln>
        <a:scene3d xmlns:a="http://schemas.openxmlformats.org/drawingml/2006/main">
          <a:camera prst="orthographicFront"/>
          <a:lightRig rig="threePt" dir="t"/>
        </a:scene3d>
        <a:sp3d xmlns:a="http://schemas.openxmlformats.org/drawingml/2006/main">
          <a:bevelT/>
          <a:bevelB/>
        </a:sp3d>
      </cdr:spPr>
      <cdr:txBody>
        <a:bodyPr xmlns:a="http://schemas.openxmlformats.org/drawingml/2006/main" wrap="square" rtlCol="0" anchor="ctr" anchorCtr="0">
          <a:sp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ja-JP" altLang="en-US" sz="1600" dirty="0" smtClean="0"/>
            <a:t>２００７年度に千葉県内で実施した「高校生アルバイト体験アンケート」より。</a:t>
          </a:r>
          <a:endParaRPr lang="en-US" altLang="ja-JP" sz="1600" dirty="0" smtClean="0"/>
        </a:p>
        <a:p xmlns:a="http://schemas.openxmlformats.org/drawingml/2006/main">
          <a:pPr algn="ctr"/>
          <a:r>
            <a:rPr lang="ja-JP" altLang="en-US" sz="1600" dirty="0" smtClean="0"/>
            <a:t>（回答６７３人）</a:t>
          </a:r>
          <a:endParaRPr lang="ja-JP" altLang="en-US" sz="1600" dirty="0"/>
        </a:p>
      </cdr:txBody>
    </cdr:sp>
  </cdr:relSizeAnchor>
</c:userShapes>
</file>

<file path=ppt/drawings/drawing4.xml><?xml version="1.0" encoding="utf-8"?>
<c:userShapes xmlns:c="http://schemas.openxmlformats.org/drawingml/2006/chart">
  <cdr:relSizeAnchor xmlns:cdr="http://schemas.openxmlformats.org/drawingml/2006/chartDrawing">
    <cdr:from>
      <cdr:x>0.76613</cdr:x>
      <cdr:y>0.76667</cdr:y>
    </cdr:from>
    <cdr:to>
      <cdr:x>0.98387</cdr:x>
      <cdr:y>0.97251</cdr:y>
    </cdr:to>
    <cdr:sp macro="" textlink="">
      <cdr:nvSpPr>
        <cdr:cNvPr id="2" name="テキスト ボックス 1"/>
        <cdr:cNvSpPr txBox="1"/>
      </cdr:nvSpPr>
      <cdr:spPr>
        <a:xfrm xmlns:a="http://schemas.openxmlformats.org/drawingml/2006/main">
          <a:off x="6786610" y="4929222"/>
          <a:ext cx="1928826" cy="1323439"/>
        </a:xfrm>
        <a:prstGeom xmlns:a="http://schemas.openxmlformats.org/drawingml/2006/main" prst="rect">
          <a:avLst/>
        </a:prstGeom>
        <a:solidFill xmlns:a="http://schemas.openxmlformats.org/drawingml/2006/main">
          <a:srgbClr val="92D050"/>
        </a:solidFill>
        <a:ln xmlns:a="http://schemas.openxmlformats.org/drawingml/2006/main">
          <a:solidFill>
            <a:srgbClr val="000000"/>
          </a:solidFill>
        </a:ln>
        <a:scene3d xmlns:a="http://schemas.openxmlformats.org/drawingml/2006/main">
          <a:camera prst="orthographicFront"/>
          <a:lightRig rig="threePt" dir="t"/>
        </a:scene3d>
        <a:sp3d xmlns:a="http://schemas.openxmlformats.org/drawingml/2006/main">
          <a:bevelT/>
          <a:bevelB/>
        </a:sp3d>
      </cdr:spPr>
      <cdr:txBody>
        <a:bodyPr xmlns:a="http://schemas.openxmlformats.org/drawingml/2006/main" wrap="square" rtlCol="0" anchor="ctr" anchorCtr="0">
          <a:sp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ja-JP" altLang="en-US" sz="1600" dirty="0" smtClean="0"/>
            <a:t>２００７年度に千葉県内で実施した「高校生アルバイト体験アンケート」より。</a:t>
          </a:r>
          <a:endParaRPr lang="en-US" altLang="ja-JP" sz="1600" dirty="0" smtClean="0"/>
        </a:p>
        <a:p xmlns:a="http://schemas.openxmlformats.org/drawingml/2006/main">
          <a:pPr algn="ctr"/>
          <a:r>
            <a:rPr lang="ja-JP" altLang="en-US" sz="1600" dirty="0" smtClean="0"/>
            <a:t>（回答６７３人）</a:t>
          </a:r>
          <a:endParaRPr lang="ja-JP" altLang="en-US" sz="1600" dirty="0"/>
        </a:p>
      </cdr:txBody>
    </cdr:sp>
  </cdr:relSizeAnchor>
  <cdr:relSizeAnchor xmlns:cdr="http://schemas.openxmlformats.org/drawingml/2006/chartDrawing">
    <cdr:from>
      <cdr:x>0.80803</cdr:x>
      <cdr:y>0.07742</cdr:y>
    </cdr:from>
    <cdr:to>
      <cdr:x>0.97906</cdr:x>
      <cdr:y>0.16894</cdr:y>
    </cdr:to>
    <cdr:sp macro="" textlink="">
      <cdr:nvSpPr>
        <cdr:cNvPr id="4" name="テキスト ボックス 3"/>
        <cdr:cNvSpPr txBox="1"/>
      </cdr:nvSpPr>
      <cdr:spPr>
        <a:xfrm xmlns:a="http://schemas.openxmlformats.org/drawingml/2006/main">
          <a:off x="3905252" y="367697"/>
          <a:ext cx="814916" cy="433916"/>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ja-JP" altLang="en-US" sz="1100"/>
        </a:p>
      </cdr:txBody>
    </cdr:sp>
  </cdr:relSizeAnchor>
</c:userShapes>
</file>

<file path=ppt/drawings/drawing5.xml><?xml version="1.0" encoding="utf-8"?>
<c:userShapes xmlns:c="http://schemas.openxmlformats.org/drawingml/2006/chart">
  <cdr:relSizeAnchor xmlns:cdr="http://schemas.openxmlformats.org/drawingml/2006/chartDrawing">
    <cdr:from>
      <cdr:x>0.80803</cdr:x>
      <cdr:y>0.07742</cdr:y>
    </cdr:from>
    <cdr:to>
      <cdr:x>0.97906</cdr:x>
      <cdr:y>0.16894</cdr:y>
    </cdr:to>
    <cdr:sp macro="" textlink="">
      <cdr:nvSpPr>
        <cdr:cNvPr id="4" name="テキスト ボックス 3"/>
        <cdr:cNvSpPr txBox="1"/>
      </cdr:nvSpPr>
      <cdr:spPr>
        <a:xfrm xmlns:a="http://schemas.openxmlformats.org/drawingml/2006/main">
          <a:off x="3905252" y="367697"/>
          <a:ext cx="814916" cy="433916"/>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ja-JP" altLang="en-US" sz="1100"/>
        </a:p>
      </cdr:txBody>
    </cdr:sp>
  </cdr:relSizeAnchor>
  <cdr:relSizeAnchor xmlns:cdr="http://schemas.openxmlformats.org/drawingml/2006/chartDrawing">
    <cdr:from>
      <cdr:x>0.80803</cdr:x>
      <cdr:y>0.07742</cdr:y>
    </cdr:from>
    <cdr:to>
      <cdr:x>0.97906</cdr:x>
      <cdr:y>0.16894</cdr:y>
    </cdr:to>
    <cdr:sp macro="" textlink="">
      <cdr:nvSpPr>
        <cdr:cNvPr id="2" name="テキスト ボックス 3"/>
        <cdr:cNvSpPr txBox="1"/>
      </cdr:nvSpPr>
      <cdr:spPr>
        <a:xfrm xmlns:a="http://schemas.openxmlformats.org/drawingml/2006/main">
          <a:off x="3905252" y="367697"/>
          <a:ext cx="814916" cy="433916"/>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ja-JP" altLang="en-US" sz="1100"/>
        </a:p>
      </cdr:txBody>
    </cdr:sp>
  </cdr:relSizeAnchor>
  <cdr:relSizeAnchor xmlns:cdr="http://schemas.openxmlformats.org/drawingml/2006/chartDrawing">
    <cdr:from>
      <cdr:x>0.76613</cdr:x>
      <cdr:y>0.76667</cdr:y>
    </cdr:from>
    <cdr:to>
      <cdr:x>0.98387</cdr:x>
      <cdr:y>0.97251</cdr:y>
    </cdr:to>
    <cdr:sp macro="" textlink="">
      <cdr:nvSpPr>
        <cdr:cNvPr id="6" name="テキスト ボックス 1"/>
        <cdr:cNvSpPr txBox="1"/>
      </cdr:nvSpPr>
      <cdr:spPr>
        <a:xfrm xmlns:a="http://schemas.openxmlformats.org/drawingml/2006/main">
          <a:off x="6786610" y="4929222"/>
          <a:ext cx="1928826" cy="1323439"/>
        </a:xfrm>
        <a:prstGeom xmlns:a="http://schemas.openxmlformats.org/drawingml/2006/main" prst="rect">
          <a:avLst/>
        </a:prstGeom>
        <a:solidFill xmlns:a="http://schemas.openxmlformats.org/drawingml/2006/main">
          <a:srgbClr val="92D050"/>
        </a:solidFill>
        <a:ln xmlns:a="http://schemas.openxmlformats.org/drawingml/2006/main">
          <a:solidFill>
            <a:srgbClr val="000000"/>
          </a:solidFill>
        </a:ln>
        <a:scene3d xmlns:a="http://schemas.openxmlformats.org/drawingml/2006/main">
          <a:camera prst="orthographicFront"/>
          <a:lightRig rig="threePt" dir="t"/>
        </a:scene3d>
        <a:sp3d xmlns:a="http://schemas.openxmlformats.org/drawingml/2006/main">
          <a:bevelT/>
          <a:bevelB/>
        </a:sp3d>
      </cdr:spPr>
      <cdr:txBody>
        <a:bodyPr xmlns:a="http://schemas.openxmlformats.org/drawingml/2006/main" wrap="square" rtlCol="0" anchor="ctr" anchorCtr="0">
          <a:sp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ja-JP" altLang="en-US" sz="1600" dirty="0" smtClean="0"/>
            <a:t>２００７年度に千葉県内で実施した「高校生アルバイト体験アンケート」より。</a:t>
          </a:r>
          <a:endParaRPr lang="en-US" altLang="ja-JP" sz="1600" dirty="0" smtClean="0"/>
        </a:p>
        <a:p xmlns:a="http://schemas.openxmlformats.org/drawingml/2006/main">
          <a:pPr algn="ctr"/>
          <a:r>
            <a:rPr lang="ja-JP" altLang="en-US" sz="1600" dirty="0" smtClean="0"/>
            <a:t>（回答６７３人）</a:t>
          </a:r>
          <a:endParaRPr lang="ja-JP" altLang="en-US" sz="1600" dirty="0"/>
        </a:p>
      </cdr:txBody>
    </cdr:sp>
  </cdr:relSizeAnchor>
  <cdr:relSizeAnchor xmlns:cdr="http://schemas.openxmlformats.org/drawingml/2006/chartDrawing">
    <cdr:from>
      <cdr:x>0.80803</cdr:x>
      <cdr:y>0.07742</cdr:y>
    </cdr:from>
    <cdr:to>
      <cdr:x>0.97906</cdr:x>
      <cdr:y>0.16894</cdr:y>
    </cdr:to>
    <cdr:sp macro="" textlink="">
      <cdr:nvSpPr>
        <cdr:cNvPr id="7" name="テキスト ボックス 3"/>
        <cdr:cNvSpPr txBox="1"/>
      </cdr:nvSpPr>
      <cdr:spPr>
        <a:xfrm xmlns:a="http://schemas.openxmlformats.org/drawingml/2006/main">
          <a:off x="3905252" y="367697"/>
          <a:ext cx="814916" cy="433916"/>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ja-JP" altLang="en-US" sz="1100"/>
        </a:p>
      </cdr:txBody>
    </cdr:sp>
  </cdr:relSizeAnchor>
</c:userShapes>
</file>

<file path=ppt/drawings/drawing6.xml><?xml version="1.0" encoding="utf-8"?>
<c:userShapes xmlns:c="http://schemas.openxmlformats.org/drawingml/2006/chart">
  <cdr:relSizeAnchor xmlns:cdr="http://schemas.openxmlformats.org/drawingml/2006/chartDrawing">
    <cdr:from>
      <cdr:x>0.80803</cdr:x>
      <cdr:y>0.07742</cdr:y>
    </cdr:from>
    <cdr:to>
      <cdr:x>0.97906</cdr:x>
      <cdr:y>0.16894</cdr:y>
    </cdr:to>
    <cdr:sp macro="" textlink="">
      <cdr:nvSpPr>
        <cdr:cNvPr id="4" name="テキスト ボックス 3"/>
        <cdr:cNvSpPr txBox="1"/>
      </cdr:nvSpPr>
      <cdr:spPr>
        <a:xfrm xmlns:a="http://schemas.openxmlformats.org/drawingml/2006/main">
          <a:off x="3905252" y="367697"/>
          <a:ext cx="814916" cy="433916"/>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ja-JP" altLang="en-US" sz="1100"/>
        </a:p>
      </cdr:txBody>
    </cdr:sp>
  </cdr:relSizeAnchor>
  <cdr:relSizeAnchor xmlns:cdr="http://schemas.openxmlformats.org/drawingml/2006/chartDrawing">
    <cdr:from>
      <cdr:x>0.80803</cdr:x>
      <cdr:y>0.07742</cdr:y>
    </cdr:from>
    <cdr:to>
      <cdr:x>0.97906</cdr:x>
      <cdr:y>0.16894</cdr:y>
    </cdr:to>
    <cdr:sp macro="" textlink="">
      <cdr:nvSpPr>
        <cdr:cNvPr id="2" name="テキスト ボックス 3"/>
        <cdr:cNvSpPr txBox="1"/>
      </cdr:nvSpPr>
      <cdr:spPr>
        <a:xfrm xmlns:a="http://schemas.openxmlformats.org/drawingml/2006/main">
          <a:off x="3905252" y="367697"/>
          <a:ext cx="814916" cy="433916"/>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ja-JP" altLang="en-US" sz="1100"/>
        </a:p>
      </cdr:txBody>
    </cdr:sp>
  </cdr:relSizeAnchor>
  <cdr:relSizeAnchor xmlns:cdr="http://schemas.openxmlformats.org/drawingml/2006/chartDrawing">
    <cdr:from>
      <cdr:x>0.76613</cdr:x>
      <cdr:y>0.76667</cdr:y>
    </cdr:from>
    <cdr:to>
      <cdr:x>0.98387</cdr:x>
      <cdr:y>0.97251</cdr:y>
    </cdr:to>
    <cdr:sp macro="" textlink="">
      <cdr:nvSpPr>
        <cdr:cNvPr id="6" name="テキスト ボックス 1"/>
        <cdr:cNvSpPr txBox="1"/>
      </cdr:nvSpPr>
      <cdr:spPr>
        <a:xfrm xmlns:a="http://schemas.openxmlformats.org/drawingml/2006/main">
          <a:off x="6786610" y="4929222"/>
          <a:ext cx="1928826" cy="1323439"/>
        </a:xfrm>
        <a:prstGeom xmlns:a="http://schemas.openxmlformats.org/drawingml/2006/main" prst="rect">
          <a:avLst/>
        </a:prstGeom>
        <a:solidFill xmlns:a="http://schemas.openxmlformats.org/drawingml/2006/main">
          <a:srgbClr val="92D050"/>
        </a:solidFill>
        <a:ln xmlns:a="http://schemas.openxmlformats.org/drawingml/2006/main">
          <a:solidFill>
            <a:srgbClr val="000000"/>
          </a:solidFill>
        </a:ln>
        <a:scene3d xmlns:a="http://schemas.openxmlformats.org/drawingml/2006/main">
          <a:camera prst="orthographicFront"/>
          <a:lightRig rig="threePt" dir="t"/>
        </a:scene3d>
        <a:sp3d xmlns:a="http://schemas.openxmlformats.org/drawingml/2006/main">
          <a:bevelT/>
          <a:bevelB/>
        </a:sp3d>
      </cdr:spPr>
      <cdr:txBody>
        <a:bodyPr xmlns:a="http://schemas.openxmlformats.org/drawingml/2006/main" wrap="square" rtlCol="0" anchor="ctr" anchorCtr="0">
          <a:sp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ja-JP" altLang="en-US" sz="1600" dirty="0" smtClean="0"/>
            <a:t>２００７年度に千葉県内で実施した「高校生アルバイト体験アンケート」より。</a:t>
          </a:r>
          <a:endParaRPr lang="en-US" altLang="ja-JP" sz="1600" dirty="0" smtClean="0"/>
        </a:p>
        <a:p xmlns:a="http://schemas.openxmlformats.org/drawingml/2006/main">
          <a:pPr algn="ctr"/>
          <a:r>
            <a:rPr lang="ja-JP" altLang="en-US" sz="1600" dirty="0" smtClean="0"/>
            <a:t>（回答６７３人）</a:t>
          </a:r>
          <a:endParaRPr lang="ja-JP" altLang="en-US" sz="1600" dirty="0"/>
        </a:p>
      </cdr:txBody>
    </cdr:sp>
  </cdr:relSizeAnchor>
  <cdr:relSizeAnchor xmlns:cdr="http://schemas.openxmlformats.org/drawingml/2006/chartDrawing">
    <cdr:from>
      <cdr:x>0.80803</cdr:x>
      <cdr:y>0.07742</cdr:y>
    </cdr:from>
    <cdr:to>
      <cdr:x>0.97906</cdr:x>
      <cdr:y>0.16894</cdr:y>
    </cdr:to>
    <cdr:sp macro="" textlink="">
      <cdr:nvSpPr>
        <cdr:cNvPr id="7" name="テキスト ボックス 3"/>
        <cdr:cNvSpPr txBox="1"/>
      </cdr:nvSpPr>
      <cdr:spPr>
        <a:xfrm xmlns:a="http://schemas.openxmlformats.org/drawingml/2006/main">
          <a:off x="3905252" y="367697"/>
          <a:ext cx="814916" cy="433916"/>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ja-JP" altLang="en-US" sz="1100"/>
        </a:p>
      </cdr:txBody>
    </cdr:sp>
  </cdr:relSizeAnchor>
</c:userShapes>
</file>

<file path=ppt/drawings/drawing7.xml><?xml version="1.0" encoding="utf-8"?>
<c:userShapes xmlns:c="http://schemas.openxmlformats.org/drawingml/2006/chart">
  <cdr:relSizeAnchor xmlns:cdr="http://schemas.openxmlformats.org/drawingml/2006/chartDrawing">
    <cdr:from>
      <cdr:x>0.80803</cdr:x>
      <cdr:y>0.07742</cdr:y>
    </cdr:from>
    <cdr:to>
      <cdr:x>0.97906</cdr:x>
      <cdr:y>0.16894</cdr:y>
    </cdr:to>
    <cdr:sp macro="" textlink="">
      <cdr:nvSpPr>
        <cdr:cNvPr id="4" name="テキスト ボックス 3"/>
        <cdr:cNvSpPr txBox="1"/>
      </cdr:nvSpPr>
      <cdr:spPr>
        <a:xfrm xmlns:a="http://schemas.openxmlformats.org/drawingml/2006/main">
          <a:off x="3905252" y="367697"/>
          <a:ext cx="814916" cy="433916"/>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ja-JP" altLang="en-US" sz="1100"/>
        </a:p>
      </cdr:txBody>
    </cdr:sp>
  </cdr:relSizeAnchor>
  <cdr:relSizeAnchor xmlns:cdr="http://schemas.openxmlformats.org/drawingml/2006/chartDrawing">
    <cdr:from>
      <cdr:x>0.80803</cdr:x>
      <cdr:y>0.07742</cdr:y>
    </cdr:from>
    <cdr:to>
      <cdr:x>0.97906</cdr:x>
      <cdr:y>0.16894</cdr:y>
    </cdr:to>
    <cdr:sp macro="" textlink="">
      <cdr:nvSpPr>
        <cdr:cNvPr id="2" name="テキスト ボックス 3"/>
        <cdr:cNvSpPr txBox="1"/>
      </cdr:nvSpPr>
      <cdr:spPr>
        <a:xfrm xmlns:a="http://schemas.openxmlformats.org/drawingml/2006/main">
          <a:off x="3905252" y="367697"/>
          <a:ext cx="814916" cy="433916"/>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ja-JP" altLang="en-US" sz="1100"/>
        </a:p>
      </cdr:txBody>
    </cdr:sp>
  </cdr:relSizeAnchor>
  <cdr:relSizeAnchor xmlns:cdr="http://schemas.openxmlformats.org/drawingml/2006/chartDrawing">
    <cdr:from>
      <cdr:x>0.76613</cdr:x>
      <cdr:y>0.76667</cdr:y>
    </cdr:from>
    <cdr:to>
      <cdr:x>0.98387</cdr:x>
      <cdr:y>0.97251</cdr:y>
    </cdr:to>
    <cdr:sp macro="" textlink="">
      <cdr:nvSpPr>
        <cdr:cNvPr id="6" name="テキスト ボックス 1"/>
        <cdr:cNvSpPr txBox="1"/>
      </cdr:nvSpPr>
      <cdr:spPr>
        <a:xfrm xmlns:a="http://schemas.openxmlformats.org/drawingml/2006/main">
          <a:off x="6786610" y="4929222"/>
          <a:ext cx="1928826" cy="1323439"/>
        </a:xfrm>
        <a:prstGeom xmlns:a="http://schemas.openxmlformats.org/drawingml/2006/main" prst="rect">
          <a:avLst/>
        </a:prstGeom>
        <a:solidFill xmlns:a="http://schemas.openxmlformats.org/drawingml/2006/main">
          <a:srgbClr val="92D050"/>
        </a:solidFill>
        <a:ln xmlns:a="http://schemas.openxmlformats.org/drawingml/2006/main">
          <a:solidFill>
            <a:srgbClr val="000000"/>
          </a:solidFill>
        </a:ln>
        <a:scene3d xmlns:a="http://schemas.openxmlformats.org/drawingml/2006/main">
          <a:camera prst="orthographicFront"/>
          <a:lightRig rig="threePt" dir="t"/>
        </a:scene3d>
        <a:sp3d xmlns:a="http://schemas.openxmlformats.org/drawingml/2006/main">
          <a:bevelT/>
          <a:bevelB/>
        </a:sp3d>
      </cdr:spPr>
      <cdr:txBody>
        <a:bodyPr xmlns:a="http://schemas.openxmlformats.org/drawingml/2006/main" wrap="square" rtlCol="0" anchor="ctr" anchorCtr="0">
          <a:sp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ja-JP" altLang="en-US" sz="1600" dirty="0" smtClean="0"/>
            <a:t>２００７年度に千葉県内で実施した「高校生アルバイト体験アンケート」より。</a:t>
          </a:r>
          <a:endParaRPr lang="en-US" altLang="ja-JP" sz="1600" dirty="0" smtClean="0"/>
        </a:p>
        <a:p xmlns:a="http://schemas.openxmlformats.org/drawingml/2006/main">
          <a:pPr algn="ctr"/>
          <a:r>
            <a:rPr lang="ja-JP" altLang="en-US" sz="1600" dirty="0" smtClean="0"/>
            <a:t>（回答６７３人）</a:t>
          </a:r>
          <a:endParaRPr lang="ja-JP" altLang="en-US" sz="1600" dirty="0"/>
        </a:p>
      </cdr:txBody>
    </cdr:sp>
  </cdr:relSizeAnchor>
  <cdr:relSizeAnchor xmlns:cdr="http://schemas.openxmlformats.org/drawingml/2006/chartDrawing">
    <cdr:from>
      <cdr:x>0.80803</cdr:x>
      <cdr:y>0.07742</cdr:y>
    </cdr:from>
    <cdr:to>
      <cdr:x>0.97906</cdr:x>
      <cdr:y>0.16894</cdr:y>
    </cdr:to>
    <cdr:sp macro="" textlink="">
      <cdr:nvSpPr>
        <cdr:cNvPr id="7" name="テキスト ボックス 3"/>
        <cdr:cNvSpPr txBox="1"/>
      </cdr:nvSpPr>
      <cdr:spPr>
        <a:xfrm xmlns:a="http://schemas.openxmlformats.org/drawingml/2006/main">
          <a:off x="3905252" y="367697"/>
          <a:ext cx="814916" cy="433916"/>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ja-JP" altLang="en-US" sz="1100"/>
        </a:p>
      </cdr:txBody>
    </cdr:sp>
  </cdr:relSizeAnchor>
</c:userShapes>
</file>

<file path=ppt/drawings/drawing8.xml><?xml version="1.0" encoding="utf-8"?>
<c:userShapes xmlns:c="http://schemas.openxmlformats.org/drawingml/2006/chart">
  <cdr:relSizeAnchor xmlns:cdr="http://schemas.openxmlformats.org/drawingml/2006/chartDrawing">
    <cdr:from>
      <cdr:x>0.80803</cdr:x>
      <cdr:y>0.07742</cdr:y>
    </cdr:from>
    <cdr:to>
      <cdr:x>0.97906</cdr:x>
      <cdr:y>0.16894</cdr:y>
    </cdr:to>
    <cdr:sp macro="" textlink="">
      <cdr:nvSpPr>
        <cdr:cNvPr id="4" name="テキスト ボックス 3"/>
        <cdr:cNvSpPr txBox="1"/>
      </cdr:nvSpPr>
      <cdr:spPr>
        <a:xfrm xmlns:a="http://schemas.openxmlformats.org/drawingml/2006/main">
          <a:off x="3905252" y="367697"/>
          <a:ext cx="814916" cy="433916"/>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ja-JP" altLang="en-US" sz="1100"/>
        </a:p>
      </cdr:txBody>
    </cdr:sp>
  </cdr:relSizeAnchor>
  <cdr:relSizeAnchor xmlns:cdr="http://schemas.openxmlformats.org/drawingml/2006/chartDrawing">
    <cdr:from>
      <cdr:x>0.80803</cdr:x>
      <cdr:y>0.07742</cdr:y>
    </cdr:from>
    <cdr:to>
      <cdr:x>0.97906</cdr:x>
      <cdr:y>0.16894</cdr:y>
    </cdr:to>
    <cdr:sp macro="" textlink="">
      <cdr:nvSpPr>
        <cdr:cNvPr id="2" name="テキスト ボックス 3"/>
        <cdr:cNvSpPr txBox="1"/>
      </cdr:nvSpPr>
      <cdr:spPr>
        <a:xfrm xmlns:a="http://schemas.openxmlformats.org/drawingml/2006/main">
          <a:off x="3905252" y="367697"/>
          <a:ext cx="814916" cy="433916"/>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ja-JP" altLang="en-US" sz="1100"/>
        </a:p>
      </cdr:txBody>
    </cdr:sp>
  </cdr:relSizeAnchor>
  <cdr:relSizeAnchor xmlns:cdr="http://schemas.openxmlformats.org/drawingml/2006/chartDrawing">
    <cdr:from>
      <cdr:x>0.76613</cdr:x>
      <cdr:y>0.76667</cdr:y>
    </cdr:from>
    <cdr:to>
      <cdr:x>0.98387</cdr:x>
      <cdr:y>0.97251</cdr:y>
    </cdr:to>
    <cdr:sp macro="" textlink="">
      <cdr:nvSpPr>
        <cdr:cNvPr id="6" name="テキスト ボックス 1"/>
        <cdr:cNvSpPr txBox="1"/>
      </cdr:nvSpPr>
      <cdr:spPr>
        <a:xfrm xmlns:a="http://schemas.openxmlformats.org/drawingml/2006/main">
          <a:off x="6786610" y="4929222"/>
          <a:ext cx="1928826" cy="1323439"/>
        </a:xfrm>
        <a:prstGeom xmlns:a="http://schemas.openxmlformats.org/drawingml/2006/main" prst="rect">
          <a:avLst/>
        </a:prstGeom>
        <a:solidFill xmlns:a="http://schemas.openxmlformats.org/drawingml/2006/main">
          <a:srgbClr val="92D050"/>
        </a:solidFill>
        <a:ln xmlns:a="http://schemas.openxmlformats.org/drawingml/2006/main">
          <a:solidFill>
            <a:srgbClr val="000000"/>
          </a:solidFill>
        </a:ln>
        <a:scene3d xmlns:a="http://schemas.openxmlformats.org/drawingml/2006/main">
          <a:camera prst="orthographicFront"/>
          <a:lightRig rig="threePt" dir="t"/>
        </a:scene3d>
        <a:sp3d xmlns:a="http://schemas.openxmlformats.org/drawingml/2006/main">
          <a:bevelT/>
          <a:bevelB/>
        </a:sp3d>
      </cdr:spPr>
      <cdr:txBody>
        <a:bodyPr xmlns:a="http://schemas.openxmlformats.org/drawingml/2006/main" wrap="square" rtlCol="0" anchor="ctr" anchorCtr="0">
          <a:sp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ja-JP" altLang="en-US" sz="1600" dirty="0" smtClean="0"/>
            <a:t>２００７年度に千葉県内で実施した「高校生アルバイト体験アンケート」より。</a:t>
          </a:r>
          <a:endParaRPr lang="en-US" altLang="ja-JP" sz="1600" dirty="0" smtClean="0"/>
        </a:p>
        <a:p xmlns:a="http://schemas.openxmlformats.org/drawingml/2006/main">
          <a:pPr algn="ctr"/>
          <a:r>
            <a:rPr lang="ja-JP" altLang="en-US" sz="1600" dirty="0" smtClean="0"/>
            <a:t>（回答６７３人）</a:t>
          </a:r>
          <a:endParaRPr lang="ja-JP" altLang="en-US" sz="1600" dirty="0"/>
        </a:p>
      </cdr:txBody>
    </cdr:sp>
  </cdr:relSizeAnchor>
  <cdr:relSizeAnchor xmlns:cdr="http://schemas.openxmlformats.org/drawingml/2006/chartDrawing">
    <cdr:from>
      <cdr:x>0.80803</cdr:x>
      <cdr:y>0.07742</cdr:y>
    </cdr:from>
    <cdr:to>
      <cdr:x>0.97906</cdr:x>
      <cdr:y>0.16894</cdr:y>
    </cdr:to>
    <cdr:sp macro="" textlink="">
      <cdr:nvSpPr>
        <cdr:cNvPr id="7" name="テキスト ボックス 3"/>
        <cdr:cNvSpPr txBox="1"/>
      </cdr:nvSpPr>
      <cdr:spPr>
        <a:xfrm xmlns:a="http://schemas.openxmlformats.org/drawingml/2006/main">
          <a:off x="3905252" y="367697"/>
          <a:ext cx="814916" cy="433916"/>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ja-JP" altLang="en-US" sz="110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ea typeface="ＭＳ Ｐゴシック" pitchFamily="50" charset="-128"/>
              </a:defRPr>
            </a:lvl1pPr>
          </a:lstStyle>
          <a:p>
            <a:pPr>
              <a:defRPr/>
            </a:pPr>
            <a:fld id="{6DCF5F39-350D-4571-ADBF-0BF48820F53F}" type="datetimeFigureOut">
              <a:rPr lang="ja-JP" altLang="en-US"/>
              <a:pPr>
                <a:defRPr/>
              </a:pPr>
              <a:t>2009/12/5</a:t>
            </a:fld>
            <a:endParaRPr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ea typeface="ＭＳ Ｐゴシック" pitchFamily="50" charset="-128"/>
              </a:defRPr>
            </a:lvl1pPr>
          </a:lstStyle>
          <a:p>
            <a:pPr>
              <a:defRPr/>
            </a:pPr>
            <a:fld id="{44684E08-9D7C-405E-A369-C64D36ABD606}"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072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3072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46EA7D5-F49A-4ED6-AE43-E2B303F7C69B}" type="slidenum">
              <a:rPr lang="ja-JP" altLang="en-US" smtClean="0">
                <a:ea typeface="ＭＳ Ｐゴシック" charset="-128"/>
              </a:rPr>
              <a:pPr/>
              <a:t>1</a:t>
            </a:fld>
            <a:endParaRPr lang="ja-JP" altLang="en-US" smtClean="0">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9939"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3994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561A6CC-C9E0-487F-9299-FE9B0C88F141}" type="slidenum">
              <a:rPr lang="ja-JP" altLang="en-US" smtClean="0">
                <a:ea typeface="ＭＳ Ｐゴシック" charset="-128"/>
              </a:rPr>
              <a:pPr/>
              <a:t>10</a:t>
            </a:fld>
            <a:endParaRPr lang="ja-JP" altLang="en-US" smtClean="0">
              <a:ea typeface="ＭＳ Ｐゴシック"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096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096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7307C90-8EB2-4F61-BF56-6C2E899C9C95}" type="slidenum">
              <a:rPr lang="ja-JP" altLang="en-US" smtClean="0">
                <a:ea typeface="ＭＳ Ｐゴシック" charset="-128"/>
              </a:rPr>
              <a:pPr/>
              <a:t>11</a:t>
            </a:fld>
            <a:endParaRPr lang="ja-JP" altLang="en-US" smtClean="0">
              <a:ea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198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198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2399D3-E5CE-412D-8BA6-935828BDD4C9}" type="slidenum">
              <a:rPr lang="ja-JP" altLang="en-US" smtClean="0">
                <a:ea typeface="ＭＳ Ｐゴシック" charset="-128"/>
              </a:rPr>
              <a:pPr/>
              <a:t>12</a:t>
            </a:fld>
            <a:endParaRPr lang="ja-JP" altLang="en-US" smtClean="0">
              <a:ea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3011"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301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D41AD62-F05F-4EC0-95C7-7090FD8EB5F8}" type="slidenum">
              <a:rPr lang="ja-JP" altLang="en-US" smtClean="0">
                <a:ea typeface="ＭＳ Ｐゴシック" charset="-128"/>
              </a:rPr>
              <a:pPr/>
              <a:t>13</a:t>
            </a:fld>
            <a:endParaRPr lang="ja-JP" altLang="en-US" smtClean="0">
              <a:ea typeface="ＭＳ Ｐゴシック"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403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403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619E89C-946B-433C-B985-F528D56FED85}" type="slidenum">
              <a:rPr lang="ja-JP" altLang="en-US" smtClean="0">
                <a:ea typeface="ＭＳ Ｐゴシック" charset="-128"/>
              </a:rPr>
              <a:pPr/>
              <a:t>14</a:t>
            </a:fld>
            <a:endParaRPr lang="ja-JP" altLang="en-US" smtClean="0">
              <a:ea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5059"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506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D2D0F70-25B8-481C-86EB-57F688F3DDE9}" type="slidenum">
              <a:rPr lang="ja-JP" altLang="en-US" smtClean="0">
                <a:ea typeface="ＭＳ Ｐゴシック" charset="-128"/>
              </a:rPr>
              <a:pPr/>
              <a:t>15</a:t>
            </a:fld>
            <a:endParaRPr lang="ja-JP" altLang="en-US" smtClean="0">
              <a:ea typeface="ＭＳ Ｐゴシック"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608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608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372C00B-5FB7-487D-95E1-411105338D7B}" type="slidenum">
              <a:rPr lang="ja-JP" altLang="en-US" smtClean="0">
                <a:ea typeface="ＭＳ Ｐゴシック" charset="-128"/>
              </a:rPr>
              <a:pPr/>
              <a:t>16</a:t>
            </a:fld>
            <a:endParaRPr lang="ja-JP" altLang="en-US" smtClean="0">
              <a:ea typeface="ＭＳ Ｐゴシック"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710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710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8FDD28-B5E0-4FC4-A645-F6A804A76C9C}" type="slidenum">
              <a:rPr lang="ja-JP" altLang="en-US" smtClean="0">
                <a:ea typeface="ＭＳ Ｐゴシック" charset="-128"/>
              </a:rPr>
              <a:pPr/>
              <a:t>17</a:t>
            </a:fld>
            <a:endParaRPr lang="ja-JP" altLang="en-US" smtClean="0">
              <a:ea typeface="ＭＳ Ｐゴシック"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8131"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813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C1E1C3C-7593-4917-9BDB-D47932E92D48}" type="slidenum">
              <a:rPr lang="ja-JP" altLang="en-US" smtClean="0">
                <a:ea typeface="ＭＳ Ｐゴシック" charset="-128"/>
              </a:rPr>
              <a:pPr/>
              <a:t>18</a:t>
            </a:fld>
            <a:endParaRPr lang="ja-JP" altLang="en-US" smtClean="0">
              <a:ea typeface="ＭＳ Ｐゴシック"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0179"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5018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CCA53B-A5C0-4C88-8C08-505933C1B661}" type="slidenum">
              <a:rPr lang="ja-JP" altLang="en-US" smtClean="0">
                <a:ea typeface="ＭＳ Ｐゴシック" charset="-128"/>
              </a:rPr>
              <a:pPr/>
              <a:t>19</a:t>
            </a:fld>
            <a:endParaRPr lang="ja-JP" altLang="en-US" smtClean="0">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174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3174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43C5DB7-E715-4AF6-980B-76471887E49D}" type="slidenum">
              <a:rPr lang="ja-JP" altLang="en-US" smtClean="0">
                <a:ea typeface="ＭＳ Ｐゴシック" charset="-128"/>
              </a:rPr>
              <a:pPr/>
              <a:t>2</a:t>
            </a:fld>
            <a:endParaRPr lang="ja-JP" altLang="en-US" smtClean="0">
              <a:ea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765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2765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469B07D-84F4-4A94-820B-509BF2DFFD01}" type="slidenum">
              <a:rPr lang="ja-JP" altLang="en-US"/>
              <a:pPr/>
              <a:t>20</a:t>
            </a:fld>
            <a:endParaRPr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867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2867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2A0B26A-308F-4E46-994B-25695B7B0913}" type="slidenum">
              <a:rPr lang="ja-JP" altLang="en-US"/>
              <a:pPr/>
              <a:t>21</a:t>
            </a:fld>
            <a:endParaRPr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969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2970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28923D8-F9A1-4ADB-83BA-113663318304}" type="slidenum">
              <a:rPr lang="ja-JP" altLang="en-US"/>
              <a:pPr/>
              <a:t>22</a:t>
            </a:fld>
            <a:endParaRPr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072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3072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2DA589E-3B23-4981-8CA7-E2EBC766F589}" type="slidenum">
              <a:rPr lang="ja-JP" altLang="en-US"/>
              <a:pPr/>
              <a:t>23</a:t>
            </a:fld>
            <a:endParaRPr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174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3174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1C1FADB-D8F4-4C1D-87AC-15547D8CF492}" type="slidenum">
              <a:rPr lang="ja-JP" altLang="en-US"/>
              <a:pPr/>
              <a:t>24</a:t>
            </a:fld>
            <a:endParaRPr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277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3277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1072BA8-0E85-430A-AAC7-DFE1FBC4FEF4}" type="slidenum">
              <a:rPr lang="ja-JP" altLang="en-US"/>
              <a:pPr/>
              <a:t>25</a:t>
            </a:fld>
            <a:endParaRPr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379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3379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8C83EB-06A1-4091-8F38-D790DC96DFA2}" type="slidenum">
              <a:rPr lang="ja-JP" altLang="en-US"/>
              <a:pPr/>
              <a:t>26</a:t>
            </a:fld>
            <a:endParaRPr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481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3482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B7F83B4-1DA7-4A2C-A0AD-0380FD93854B}" type="slidenum">
              <a:rPr lang="ja-JP" altLang="en-US"/>
              <a:pPr/>
              <a:t>27</a:t>
            </a:fld>
            <a:endParaRPr lang="ja-JP"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584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3584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E42AEBE-7871-45C7-BFFC-B5E8449AB36E}" type="slidenum">
              <a:rPr lang="ja-JP" altLang="en-US"/>
              <a:pPr/>
              <a:t>28</a:t>
            </a:fld>
            <a:endParaRPr lang="ja-JP"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686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3686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869AD0-CF0A-4B88-80B9-5CE3B0250FFF}" type="slidenum">
              <a:rPr lang="ja-JP" altLang="en-US"/>
              <a:pPr/>
              <a:t>29</a:t>
            </a:fld>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2771"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3277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23A8C7D-031A-453C-AF99-4898C789D8EE}" type="slidenum">
              <a:rPr lang="ja-JP" altLang="en-US" smtClean="0">
                <a:ea typeface="ＭＳ Ｐゴシック" charset="-128"/>
              </a:rPr>
              <a:pPr/>
              <a:t>3</a:t>
            </a:fld>
            <a:endParaRPr lang="ja-JP" altLang="en-US" smtClean="0">
              <a:ea typeface="ＭＳ Ｐゴシック"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789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3789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66A9042-02B4-4424-B888-C638199BA1D8}" type="slidenum">
              <a:rPr lang="ja-JP" altLang="en-US"/>
              <a:pPr/>
              <a:t>30</a:t>
            </a:fld>
            <a:endParaRPr lang="ja-JP"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891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3891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E1F1A2A-3D71-4D84-B331-A98EF05AEC7B}" type="slidenum">
              <a:rPr lang="ja-JP" altLang="en-US"/>
              <a:pPr/>
              <a:t>31</a:t>
            </a:fld>
            <a:endParaRPr lang="ja-JP"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993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3994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02E0EB4-F2F6-428C-9F4D-B9B90CEA6781}" type="slidenum">
              <a:rPr lang="ja-JP" altLang="en-US"/>
              <a:pPr/>
              <a:t>32</a:t>
            </a:fld>
            <a:endParaRPr lang="ja-JP"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096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4096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949216E-CB81-43D6-BACF-3C1C179F9024}" type="slidenum">
              <a:rPr lang="ja-JP" altLang="en-US"/>
              <a:pPr/>
              <a:t>33</a:t>
            </a:fld>
            <a:endParaRPr lang="ja-JP"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E31967DA-1A04-4878-9731-0EE247E1CD88}" type="slidenum">
              <a:rPr lang="en-US" altLang="ja-JP" smtClean="0"/>
              <a:pPr>
                <a:defRPr/>
              </a:pPr>
              <a:t>34</a:t>
            </a:fld>
            <a:endParaRPr lang="en-US" altLang="ja-JP"/>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E31967DA-1A04-4878-9731-0EE247E1CD88}" type="slidenum">
              <a:rPr lang="en-US" altLang="ja-JP" smtClean="0"/>
              <a:pPr>
                <a:defRPr/>
              </a:pPr>
              <a:t>35</a:t>
            </a:fld>
            <a:endParaRPr lang="en-US" altLang="ja-JP"/>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E31967DA-1A04-4878-9731-0EE247E1CD88}" type="slidenum">
              <a:rPr lang="en-US" altLang="ja-JP" smtClean="0"/>
              <a:pPr>
                <a:defRPr/>
              </a:pPr>
              <a:t>36</a:t>
            </a:fld>
            <a:endParaRPr lang="en-US" altLang="ja-JP"/>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E31967DA-1A04-4878-9731-0EE247E1CD88}" type="slidenum">
              <a:rPr lang="en-US" altLang="ja-JP" smtClean="0"/>
              <a:pPr>
                <a:defRPr/>
              </a:pPr>
              <a:t>37</a:t>
            </a:fld>
            <a:endParaRPr lang="en-US" altLang="ja-JP"/>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E31967DA-1A04-4878-9731-0EE247E1CD88}" type="slidenum">
              <a:rPr lang="en-US" altLang="ja-JP" smtClean="0"/>
              <a:pPr>
                <a:defRPr/>
              </a:pPr>
              <a:t>38</a:t>
            </a:fld>
            <a:endParaRPr lang="en-US" altLang="ja-JP"/>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E31967DA-1A04-4878-9731-0EE247E1CD88}" type="slidenum">
              <a:rPr lang="en-US" altLang="ja-JP" smtClean="0"/>
              <a:pPr>
                <a:defRPr/>
              </a:pPr>
              <a:t>39</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379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3379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BBF508-D8D0-40EE-B2F6-732844BA7673}" type="slidenum">
              <a:rPr lang="ja-JP" altLang="en-US" smtClean="0">
                <a:ea typeface="ＭＳ Ｐゴシック" charset="-128"/>
              </a:rPr>
              <a:pPr/>
              <a:t>4</a:t>
            </a:fld>
            <a:endParaRPr lang="ja-JP" altLang="en-US" smtClean="0">
              <a:ea typeface="ＭＳ Ｐゴシック" charset="-128"/>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E31967DA-1A04-4878-9731-0EE247E1CD88}" type="slidenum">
              <a:rPr lang="en-US" altLang="ja-JP" smtClean="0"/>
              <a:pPr>
                <a:defRPr/>
              </a:pPr>
              <a:t>40</a:t>
            </a:fld>
            <a:endParaRPr lang="en-US" altLang="ja-JP"/>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E31967DA-1A04-4878-9731-0EE247E1CD88}" type="slidenum">
              <a:rPr lang="en-US" altLang="ja-JP" smtClean="0"/>
              <a:pPr>
                <a:defRPr/>
              </a:pPr>
              <a:t>41</a:t>
            </a:fld>
            <a:endParaRPr lang="en-US" altLang="ja-JP"/>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E31967DA-1A04-4878-9731-0EE247E1CD88}" type="slidenum">
              <a:rPr lang="en-US" altLang="ja-JP" smtClean="0"/>
              <a:pPr>
                <a:defRPr/>
              </a:pPr>
              <a:t>42</a:t>
            </a:fld>
            <a:endParaRPr lang="en-US" altLang="ja-JP"/>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E31967DA-1A04-4878-9731-0EE247E1CD88}" type="slidenum">
              <a:rPr lang="en-US" altLang="ja-JP" smtClean="0"/>
              <a:pPr>
                <a:defRPr/>
              </a:pPr>
              <a:t>43</a:t>
            </a:fld>
            <a:endParaRPr lang="en-US" altLang="ja-JP"/>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E31967DA-1A04-4878-9731-0EE247E1CD88}" type="slidenum">
              <a:rPr lang="en-US" altLang="ja-JP" smtClean="0"/>
              <a:pPr>
                <a:defRPr/>
              </a:pPr>
              <a:t>44</a:t>
            </a:fld>
            <a:endParaRPr lang="en-US" altLang="ja-JP"/>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A202E576-7463-4814-8EB6-EDF06A68BCBD}" type="slidenum">
              <a:rPr lang="en-US" altLang="ja-JP" smtClean="0"/>
              <a:pPr>
                <a:defRPr/>
              </a:pPr>
              <a:t>45</a:t>
            </a:fld>
            <a:endParaRPr lang="en-US" altLang="ja-JP"/>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E31967DA-1A04-4878-9731-0EE247E1CD88}" type="slidenum">
              <a:rPr lang="en-US" altLang="ja-JP" smtClean="0"/>
              <a:pPr>
                <a:defRPr/>
              </a:pPr>
              <a:t>46</a:t>
            </a:fld>
            <a:endParaRPr lang="en-US" altLang="ja-JP"/>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A202E576-7463-4814-8EB6-EDF06A68BCBD}" type="slidenum">
              <a:rPr lang="en-US" altLang="ja-JP" smtClean="0"/>
              <a:pPr>
                <a:defRPr/>
              </a:pPr>
              <a:t>47</a:t>
            </a:fld>
            <a:endParaRPr lang="en-US" altLang="ja-JP"/>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A202E576-7463-4814-8EB6-EDF06A68BCBD}" type="slidenum">
              <a:rPr lang="en-US" altLang="ja-JP" smtClean="0"/>
              <a:pPr>
                <a:defRPr/>
              </a:pPr>
              <a:t>48</a:t>
            </a:fld>
            <a:endParaRPr lang="en-US" altLang="ja-JP"/>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A202E576-7463-4814-8EB6-EDF06A68BCBD}" type="slidenum">
              <a:rPr lang="en-US" altLang="ja-JP" smtClean="0"/>
              <a:pPr>
                <a:defRPr/>
              </a:pPr>
              <a:t>49</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4819"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3482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6C175CB-FF1D-4CA9-B800-FE8CB82FEDE8}" type="slidenum">
              <a:rPr lang="ja-JP" altLang="en-US" smtClean="0">
                <a:ea typeface="ＭＳ Ｐゴシック" charset="-128"/>
              </a:rPr>
              <a:pPr/>
              <a:t>5</a:t>
            </a:fld>
            <a:endParaRPr lang="ja-JP" altLang="en-US" smtClean="0">
              <a:ea typeface="ＭＳ Ｐゴシック" charset="-128"/>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A202E576-7463-4814-8EB6-EDF06A68BCBD}" type="slidenum">
              <a:rPr lang="en-US" altLang="ja-JP" smtClean="0"/>
              <a:pPr>
                <a:defRPr/>
              </a:pPr>
              <a:t>50</a:t>
            </a:fld>
            <a:endParaRPr lang="en-US" altLang="ja-JP"/>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A202E576-7463-4814-8EB6-EDF06A68BCBD}" type="slidenum">
              <a:rPr lang="en-US" altLang="ja-JP" smtClean="0"/>
              <a:pPr>
                <a:defRPr/>
              </a:pPr>
              <a:t>51</a:t>
            </a:fld>
            <a:endParaRPr lang="en-US" altLang="ja-JP"/>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A202E576-7463-4814-8EB6-EDF06A68BCBD}" type="slidenum">
              <a:rPr lang="en-US" altLang="ja-JP" smtClean="0"/>
              <a:pPr>
                <a:defRPr/>
              </a:pPr>
              <a:t>52</a:t>
            </a:fld>
            <a:endParaRPr lang="en-US" altLang="ja-JP"/>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A202E576-7463-4814-8EB6-EDF06A68BCBD}" type="slidenum">
              <a:rPr lang="en-US" altLang="ja-JP" smtClean="0"/>
              <a:pPr>
                <a:defRPr/>
              </a:pPr>
              <a:t>53</a:t>
            </a:fld>
            <a:endParaRPr lang="en-US" altLang="ja-JP"/>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A202E576-7463-4814-8EB6-EDF06A68BCBD}" type="slidenum">
              <a:rPr lang="en-US" altLang="ja-JP" smtClean="0"/>
              <a:pPr>
                <a:defRPr/>
              </a:pPr>
              <a:t>54</a:t>
            </a:fld>
            <a:endParaRPr lang="en-US" altLang="ja-JP"/>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A202E576-7463-4814-8EB6-EDF06A68BCBD}" type="slidenum">
              <a:rPr lang="en-US" altLang="ja-JP" smtClean="0"/>
              <a:pPr>
                <a:defRPr/>
              </a:pPr>
              <a:t>55</a:t>
            </a:fld>
            <a:endParaRPr lang="en-US" altLang="ja-JP"/>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A202E576-7463-4814-8EB6-EDF06A68BCBD}" type="slidenum">
              <a:rPr lang="en-US" altLang="ja-JP" smtClean="0"/>
              <a:pPr>
                <a:defRPr/>
              </a:pPr>
              <a:t>56</a:t>
            </a:fld>
            <a:endParaRPr lang="en-US" altLang="ja-JP"/>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A202E576-7463-4814-8EB6-EDF06A68BCBD}" type="slidenum">
              <a:rPr lang="en-US" altLang="ja-JP" smtClean="0"/>
              <a:pPr>
                <a:defRPr/>
              </a:pPr>
              <a:t>57</a:t>
            </a:fld>
            <a:endParaRPr lang="en-US" altLang="ja-JP"/>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A202E576-7463-4814-8EB6-EDF06A68BCBD}" type="slidenum">
              <a:rPr lang="en-US" altLang="ja-JP" smtClean="0"/>
              <a:pPr>
                <a:defRPr/>
              </a:pPr>
              <a:t>58</a:t>
            </a:fld>
            <a:endParaRPr lang="en-US" altLang="ja-JP"/>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A202E576-7463-4814-8EB6-EDF06A68BCBD}" type="slidenum">
              <a:rPr lang="en-US" altLang="ja-JP" smtClean="0"/>
              <a:pPr>
                <a:defRPr/>
              </a:pPr>
              <a:t>59</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584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3584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1D1FD32-13DB-4F4C-B59C-4396F8F2779A}" type="slidenum">
              <a:rPr lang="ja-JP" altLang="en-US" smtClean="0">
                <a:ea typeface="ＭＳ Ｐゴシック" charset="-128"/>
              </a:rPr>
              <a:pPr/>
              <a:t>6</a:t>
            </a:fld>
            <a:endParaRPr lang="ja-JP" altLang="en-US" smtClean="0">
              <a:ea typeface="ＭＳ Ｐゴシック" charset="-128"/>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E31967DA-1A04-4878-9731-0EE247E1CD88}" type="slidenum">
              <a:rPr lang="en-US" altLang="ja-JP" smtClean="0"/>
              <a:pPr>
                <a:defRPr/>
              </a:pPr>
              <a:t>60</a:t>
            </a:fld>
            <a:endParaRPr lang="en-US" altLang="ja-JP"/>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A202E576-7463-4814-8EB6-EDF06A68BCBD}" type="slidenum">
              <a:rPr lang="en-US" altLang="ja-JP" smtClean="0"/>
              <a:pPr>
                <a:defRPr/>
              </a:pPr>
              <a:t>61</a:t>
            </a:fld>
            <a:endParaRPr lang="en-US" altLang="ja-JP"/>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A202E576-7463-4814-8EB6-EDF06A68BCBD}" type="slidenum">
              <a:rPr lang="en-US" altLang="ja-JP" smtClean="0"/>
              <a:pPr>
                <a:defRPr/>
              </a:pPr>
              <a:t>62</a:t>
            </a:fld>
            <a:endParaRPr lang="en-US" altLang="ja-JP"/>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A202E576-7463-4814-8EB6-EDF06A68BCBD}" type="slidenum">
              <a:rPr lang="en-US" altLang="ja-JP" smtClean="0"/>
              <a:pPr>
                <a:defRPr/>
              </a:pPr>
              <a:t>63</a:t>
            </a:fld>
            <a:endParaRPr lang="en-US" altLang="ja-JP"/>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A202E576-7463-4814-8EB6-EDF06A68BCBD}" type="slidenum">
              <a:rPr lang="en-US" altLang="ja-JP" smtClean="0"/>
              <a:pPr>
                <a:defRPr/>
              </a:pPr>
              <a:t>64</a:t>
            </a:fld>
            <a:endParaRPr lang="en-US" altLang="ja-JP"/>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A202E576-7463-4814-8EB6-EDF06A68BCBD}" type="slidenum">
              <a:rPr lang="en-US" altLang="ja-JP" smtClean="0"/>
              <a:pPr>
                <a:defRPr/>
              </a:pPr>
              <a:t>65</a:t>
            </a:fld>
            <a:endParaRPr lang="en-US" altLang="ja-JP"/>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A202E576-7463-4814-8EB6-EDF06A68BCBD}" type="slidenum">
              <a:rPr lang="en-US" altLang="ja-JP" smtClean="0"/>
              <a:pPr>
                <a:defRPr/>
              </a:pPr>
              <a:t>66</a:t>
            </a:fld>
            <a:endParaRPr lang="en-US" altLang="ja-JP"/>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A202E576-7463-4814-8EB6-EDF06A68BCBD}" type="slidenum">
              <a:rPr lang="en-US" altLang="ja-JP" smtClean="0"/>
              <a:pPr>
                <a:defRPr/>
              </a:pPr>
              <a:t>67</a:t>
            </a:fld>
            <a:endParaRPr lang="en-US" altLang="ja-JP"/>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A202E576-7463-4814-8EB6-EDF06A68BCBD}" type="slidenum">
              <a:rPr lang="en-US" altLang="ja-JP" smtClean="0"/>
              <a:pPr>
                <a:defRPr/>
              </a:pPr>
              <a:t>68</a:t>
            </a:fld>
            <a:endParaRPr lang="en-US" altLang="ja-JP"/>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A202E576-7463-4814-8EB6-EDF06A68BCBD}" type="slidenum">
              <a:rPr lang="en-US" altLang="ja-JP" smtClean="0"/>
              <a:pPr>
                <a:defRPr/>
              </a:pPr>
              <a:t>69</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686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3686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5D0A25C-8AB2-4491-801A-819EE53113F0}" type="slidenum">
              <a:rPr lang="ja-JP" altLang="en-US" smtClean="0">
                <a:ea typeface="ＭＳ Ｐゴシック" charset="-128"/>
              </a:rPr>
              <a:pPr/>
              <a:t>7</a:t>
            </a:fld>
            <a:endParaRPr lang="ja-JP" altLang="en-US" smtClean="0">
              <a:ea typeface="ＭＳ Ｐゴシック" charset="-128"/>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A202E576-7463-4814-8EB6-EDF06A68BCBD}" type="slidenum">
              <a:rPr lang="en-US" altLang="ja-JP" smtClean="0"/>
              <a:pPr>
                <a:defRPr/>
              </a:pPr>
              <a:t>70</a:t>
            </a:fld>
            <a:endParaRPr lang="en-US" altLang="ja-JP"/>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A202E576-7463-4814-8EB6-EDF06A68BCBD}" type="slidenum">
              <a:rPr lang="en-US" altLang="ja-JP" smtClean="0"/>
              <a:pPr>
                <a:defRPr/>
              </a:pPr>
              <a:t>71</a:t>
            </a:fld>
            <a:endParaRPr lang="en-US" altLang="ja-JP"/>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A202E576-7463-4814-8EB6-EDF06A68BCBD}" type="slidenum">
              <a:rPr lang="en-US" altLang="ja-JP" smtClean="0"/>
              <a:pPr>
                <a:defRPr/>
              </a:pPr>
              <a:t>72</a:t>
            </a:fld>
            <a:endParaRPr lang="en-US" altLang="ja-JP"/>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A202E576-7463-4814-8EB6-EDF06A68BCBD}" type="slidenum">
              <a:rPr lang="en-US" altLang="ja-JP" smtClean="0"/>
              <a:pPr>
                <a:defRPr/>
              </a:pPr>
              <a:t>73</a:t>
            </a:fld>
            <a:endParaRPr lang="en-US" altLang="ja-JP"/>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A202E576-7463-4814-8EB6-EDF06A68BCBD}" type="slidenum">
              <a:rPr lang="en-US" altLang="ja-JP" smtClean="0"/>
              <a:pPr>
                <a:defRPr/>
              </a:pPr>
              <a:t>74</a:t>
            </a:fld>
            <a:endParaRPr lang="en-US" altLang="ja-JP"/>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A202E576-7463-4814-8EB6-EDF06A68BCBD}" type="slidenum">
              <a:rPr lang="en-US" altLang="ja-JP" smtClean="0"/>
              <a:pPr>
                <a:defRPr/>
              </a:pPr>
              <a:t>75</a:t>
            </a:fld>
            <a:endParaRPr lang="en-US" altLang="ja-JP"/>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E31967DA-1A04-4878-9731-0EE247E1CD88}" type="slidenum">
              <a:rPr lang="en-US" altLang="ja-JP" smtClean="0"/>
              <a:pPr>
                <a:defRPr/>
              </a:pPr>
              <a:t>76</a:t>
            </a:fld>
            <a:endParaRPr lang="en-US" altLang="ja-JP"/>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A202E576-7463-4814-8EB6-EDF06A68BCBD}" type="slidenum">
              <a:rPr lang="en-US" altLang="ja-JP" smtClean="0"/>
              <a:pPr>
                <a:defRPr/>
              </a:pPr>
              <a:t>77</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7891"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3789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9740F2F-42F7-4602-80DD-CDF5C330663A}" type="slidenum">
              <a:rPr lang="ja-JP" altLang="en-US" smtClean="0">
                <a:ea typeface="ＭＳ Ｐゴシック" charset="-128"/>
              </a:rPr>
              <a:pPr/>
              <a:t>8</a:t>
            </a:fld>
            <a:endParaRPr lang="ja-JP" altLang="en-US" smtClean="0">
              <a:ea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891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3891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D471D82-CC8A-4474-AC6C-ADE924EC20BD}" type="slidenum">
              <a:rPr lang="ja-JP" altLang="en-US" smtClean="0">
                <a:ea typeface="ＭＳ Ｐゴシック" charset="-128"/>
              </a:rPr>
              <a:pPr/>
              <a:t>9</a:t>
            </a:fld>
            <a:endParaRPr lang="ja-JP" altLang="en-US" smtClean="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直角三角形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a:p>
        </p:txBody>
      </p:sp>
      <p:grpSp>
        <p:nvGrpSpPr>
          <p:cNvPr id="5" name="グループ化 15"/>
          <p:cNvGrpSpPr>
            <a:grpSpLocks/>
          </p:cNvGrpSpPr>
          <p:nvPr/>
        </p:nvGrpSpPr>
        <p:grpSpPr bwMode="auto">
          <a:xfrm>
            <a:off x="-3175" y="4953000"/>
            <a:ext cx="9147175" cy="1911350"/>
            <a:chOff x="-3765" y="4832896"/>
            <a:chExt cx="9147765" cy="2032192"/>
          </a:xfrm>
        </p:grpSpPr>
        <p:sp>
          <p:nvSpPr>
            <p:cNvPr id="6" name="フリーフォーム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kumimoji="0" lang="en-US">
                <a:latin typeface="Arial" pitchFamily="34" charset="0"/>
                <a:ea typeface="ＭＳ Ｐゴシック" pitchFamily="50" charset="-128"/>
              </a:endParaRPr>
            </a:p>
          </p:txBody>
        </p:sp>
        <p:sp>
          <p:nvSpPr>
            <p:cNvPr id="7" name="フリーフォーム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kumimoji="0" lang="en-US">
                <a:latin typeface="Arial" pitchFamily="34" charset="0"/>
                <a:ea typeface="ＭＳ Ｐゴシック" pitchFamily="50" charset="-128"/>
              </a:endParaRPr>
            </a:p>
          </p:txBody>
        </p:sp>
        <p:sp>
          <p:nvSpPr>
            <p:cNvPr id="8" name="フリーフォーム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a:p>
          </p:txBody>
        </p:sp>
        <p:cxnSp>
          <p:nvCxnSpPr>
            <p:cNvPr id="10" name="直線コネクタ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タイトル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ja-JP" altLang="en-US" smtClean="0"/>
              <a:t>マスタ タイトルの書式設定</a:t>
            </a:r>
            <a:endParaRPr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ja-JP" altLang="en-US" smtClean="0"/>
              <a:t>マスタ サブタイトルの書式設定</a:t>
            </a:r>
            <a:endParaRPr lang="en-US"/>
          </a:p>
        </p:txBody>
      </p:sp>
      <p:sp>
        <p:nvSpPr>
          <p:cNvPr id="11" name="日付プレースホルダ 29"/>
          <p:cNvSpPr>
            <a:spLocks noGrp="1"/>
          </p:cNvSpPr>
          <p:nvPr>
            <p:ph type="dt" sz="half" idx="10"/>
          </p:nvPr>
        </p:nvSpPr>
        <p:spPr/>
        <p:txBody>
          <a:bodyPr/>
          <a:lstStyle>
            <a:lvl1pPr>
              <a:defRPr>
                <a:solidFill>
                  <a:srgbClr val="FFFFFF"/>
                </a:solidFill>
              </a:defRPr>
            </a:lvl1pPr>
            <a:extLst/>
          </a:lstStyle>
          <a:p>
            <a:pPr>
              <a:defRPr/>
            </a:pPr>
            <a:endParaRPr lang="en-US" altLang="ja-JP"/>
          </a:p>
        </p:txBody>
      </p:sp>
      <p:sp>
        <p:nvSpPr>
          <p:cNvPr id="12" name="フッター プレースホルダ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ltLang="ja-JP"/>
          </a:p>
        </p:txBody>
      </p:sp>
      <p:sp>
        <p:nvSpPr>
          <p:cNvPr id="13" name="スライド番号プレースホルダ 26"/>
          <p:cNvSpPr>
            <a:spLocks noGrp="1"/>
          </p:cNvSpPr>
          <p:nvPr>
            <p:ph type="sldNum" sz="quarter" idx="12"/>
          </p:nvPr>
        </p:nvSpPr>
        <p:spPr/>
        <p:txBody>
          <a:bodyPr/>
          <a:lstStyle>
            <a:lvl1pPr>
              <a:defRPr>
                <a:solidFill>
                  <a:srgbClr val="FFFFFF"/>
                </a:solidFill>
              </a:defRPr>
            </a:lvl1pPr>
            <a:extLst/>
          </a:lstStyle>
          <a:p>
            <a:pPr>
              <a:defRPr/>
            </a:pPr>
            <a:fld id="{ACB4EDDB-8C85-485E-941E-FFA59D08820F}"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a:xfrm>
            <a:off x="457200" y="1481329"/>
            <a:ext cx="8229600" cy="4386071"/>
          </a:xfrm>
        </p:spPr>
        <p:txBody>
          <a:bodyPr vert="eaVert"/>
          <a:lstStyle>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9"/>
          <p:cNvSpPr>
            <a:spLocks noGrp="1"/>
          </p:cNvSpPr>
          <p:nvPr>
            <p:ph type="dt" sz="half" idx="10"/>
          </p:nvPr>
        </p:nvSpPr>
        <p:spPr/>
        <p:txBody>
          <a:bodyPr/>
          <a:lstStyle>
            <a:lvl1pPr>
              <a:defRPr/>
            </a:lvl1pPr>
          </a:lstStyle>
          <a:p>
            <a:pPr>
              <a:defRPr/>
            </a:pPr>
            <a:endParaRPr lang="en-US" altLang="ja-JP"/>
          </a:p>
        </p:txBody>
      </p:sp>
      <p:sp>
        <p:nvSpPr>
          <p:cNvPr id="5" name="フッター プレースホルダ 21"/>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17"/>
          <p:cNvSpPr>
            <a:spLocks noGrp="1"/>
          </p:cNvSpPr>
          <p:nvPr>
            <p:ph type="sldNum" sz="quarter" idx="12"/>
          </p:nvPr>
        </p:nvSpPr>
        <p:spPr/>
        <p:txBody>
          <a:bodyPr/>
          <a:lstStyle>
            <a:lvl1pPr>
              <a:defRPr/>
            </a:lvl1pPr>
          </a:lstStyle>
          <a:p>
            <a:pPr>
              <a:defRPr/>
            </a:pPr>
            <a:fld id="{AA34AE17-137D-4EE3-B180-FA7B1881EB6E}"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0"/>
            <a:ext cx="1777470" cy="5592761"/>
          </a:xfrm>
        </p:spPr>
        <p:txBody>
          <a:bodyPr vert="eaVert"/>
          <a:lstStyle>
            <a:extLst/>
          </a:lstStyle>
          <a:p>
            <a:r>
              <a:rPr lang="ja-JP" altLang="en-US" smtClean="0"/>
              <a:t>マスタ タイトルの書式設定</a:t>
            </a:r>
            <a:endParaRPr lang="en-US"/>
          </a:p>
        </p:txBody>
      </p:sp>
      <p:sp>
        <p:nvSpPr>
          <p:cNvPr id="3" name="縦書きテキスト プレースホルダ 2"/>
          <p:cNvSpPr>
            <a:spLocks noGrp="1"/>
          </p:cNvSpPr>
          <p:nvPr>
            <p:ph type="body" orient="vert" idx="1"/>
          </p:nvPr>
        </p:nvSpPr>
        <p:spPr>
          <a:xfrm>
            <a:off x="457200" y="274641"/>
            <a:ext cx="6324600" cy="5592760"/>
          </a:xfrm>
        </p:spPr>
        <p:txBody>
          <a:bodyPr vert="eaVert"/>
          <a:lstStyle>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 9"/>
          <p:cNvSpPr>
            <a:spLocks noGrp="1"/>
          </p:cNvSpPr>
          <p:nvPr>
            <p:ph type="dt" sz="half" idx="10"/>
          </p:nvPr>
        </p:nvSpPr>
        <p:spPr/>
        <p:txBody>
          <a:bodyPr/>
          <a:lstStyle>
            <a:lvl1pPr>
              <a:defRPr/>
            </a:lvl1pPr>
          </a:lstStyle>
          <a:p>
            <a:pPr>
              <a:defRPr/>
            </a:pPr>
            <a:endParaRPr lang="en-US" altLang="ja-JP"/>
          </a:p>
        </p:txBody>
      </p:sp>
      <p:sp>
        <p:nvSpPr>
          <p:cNvPr id="5" name="フッター プレースホルダ 21"/>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17"/>
          <p:cNvSpPr>
            <a:spLocks noGrp="1"/>
          </p:cNvSpPr>
          <p:nvPr>
            <p:ph type="sldNum" sz="quarter" idx="12"/>
          </p:nvPr>
        </p:nvSpPr>
        <p:spPr/>
        <p:txBody>
          <a:bodyPr/>
          <a:lstStyle>
            <a:lvl1pPr>
              <a:defRPr/>
            </a:lvl1pPr>
          </a:lstStyle>
          <a:p>
            <a:pPr>
              <a:defRPr/>
            </a:pPr>
            <a:fld id="{896A0D4E-51F5-4CC3-8F57-CA3C90406D26}" type="slidenum">
              <a:rPr lang="en-US" altLang="ja-JP"/>
              <a:pPr>
                <a:defRPr/>
              </a:pPr>
              <a:t>&lt;#&gt;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57200"/>
            <a:ext cx="8229600" cy="13716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457200" y="1981200"/>
            <a:ext cx="4038600" cy="38862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4038600" cy="38862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フッター プレースホルダ 4"/>
          <p:cNvSpPr>
            <a:spLocks noGrp="1"/>
          </p:cNvSpPr>
          <p:nvPr>
            <p:ph type="ftr" sz="quarter" idx="10"/>
          </p:nvPr>
        </p:nvSpPr>
        <p:spPr>
          <a:xfrm>
            <a:off x="3124200" y="6248400"/>
            <a:ext cx="2895600" cy="457200"/>
          </a:xfrm>
        </p:spPr>
        <p:txBody>
          <a:bodyPr/>
          <a:lstStyle>
            <a:lvl1pPr>
              <a:defRPr/>
            </a:lvl1pPr>
          </a:lstStyle>
          <a:p>
            <a:pPr>
              <a:defRPr/>
            </a:pPr>
            <a:endParaRPr lang="en-US" altLang="ja-JP"/>
          </a:p>
        </p:txBody>
      </p:sp>
      <p:sp>
        <p:nvSpPr>
          <p:cNvPr id="6" name="スライド番号プレースホルダ 5"/>
          <p:cNvSpPr>
            <a:spLocks noGrp="1"/>
          </p:cNvSpPr>
          <p:nvPr>
            <p:ph type="sldNum" sz="quarter" idx="11"/>
          </p:nvPr>
        </p:nvSpPr>
        <p:spPr>
          <a:xfrm>
            <a:off x="6553200" y="6248400"/>
            <a:ext cx="2133600" cy="457200"/>
          </a:xfrm>
        </p:spPr>
        <p:txBody>
          <a:bodyPr/>
          <a:lstStyle>
            <a:lvl1pPr>
              <a:defRPr/>
            </a:lvl1pPr>
          </a:lstStyle>
          <a:p>
            <a:pPr>
              <a:defRPr/>
            </a:pPr>
            <a:fld id="{8E764126-EF47-401F-B1BD-12BBA459DA4D}" type="slidenum">
              <a:rPr lang="en-US" altLang="ja-JP"/>
              <a:pPr>
                <a:defRPr/>
              </a:pPr>
              <a:t>&lt;#&gt;</a:t>
            </a:fld>
            <a:endParaRPr lang="en-US" altLang="ja-JP"/>
          </a:p>
        </p:txBody>
      </p:sp>
      <p:sp>
        <p:nvSpPr>
          <p:cNvPr id="7" name="日付プレースホルダ 6"/>
          <p:cNvSpPr>
            <a:spLocks noGrp="1"/>
          </p:cNvSpPr>
          <p:nvPr>
            <p:ph type="dt" sz="half" idx="12"/>
          </p:nvPr>
        </p:nvSpPr>
        <p:spPr>
          <a:xfrm>
            <a:off x="457200" y="6245225"/>
            <a:ext cx="2133600" cy="476250"/>
          </a:xfrm>
        </p:spPr>
        <p:txBody>
          <a:bodyPr/>
          <a:lstStyle>
            <a:lvl1pPr>
              <a:defRPr/>
            </a:lvl1pPr>
          </a:lstStyle>
          <a:p>
            <a:pPr>
              <a:defRPr/>
            </a:pPr>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タイトル 6"/>
          <p:cNvSpPr>
            <a:spLocks noGrp="1"/>
          </p:cNvSpPr>
          <p:nvPr>
            <p:ph type="title"/>
          </p:nvPr>
        </p:nvSpPr>
        <p:spPr/>
        <p:txBody>
          <a:bodyPr rtlCol="0"/>
          <a:lstStyle>
            <a:extLst/>
          </a:lstStyle>
          <a:p>
            <a:r>
              <a:rPr lang="ja-JP" altLang="en-US" smtClean="0"/>
              <a:t>マスタ タイトルの書式設定</a:t>
            </a:r>
            <a:endParaRPr lang="en-US"/>
          </a:p>
        </p:txBody>
      </p:sp>
      <p:sp>
        <p:nvSpPr>
          <p:cNvPr id="4" name="日付プレースホルダ 9"/>
          <p:cNvSpPr>
            <a:spLocks noGrp="1"/>
          </p:cNvSpPr>
          <p:nvPr>
            <p:ph type="dt" sz="half" idx="10"/>
          </p:nvPr>
        </p:nvSpPr>
        <p:spPr/>
        <p:txBody>
          <a:bodyPr/>
          <a:lstStyle>
            <a:lvl1pPr>
              <a:defRPr/>
            </a:lvl1pPr>
          </a:lstStyle>
          <a:p>
            <a:pPr>
              <a:defRPr/>
            </a:pPr>
            <a:endParaRPr lang="en-US" altLang="ja-JP"/>
          </a:p>
        </p:txBody>
      </p:sp>
      <p:sp>
        <p:nvSpPr>
          <p:cNvPr id="5" name="フッター プレースホルダ 21"/>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17"/>
          <p:cNvSpPr>
            <a:spLocks noGrp="1"/>
          </p:cNvSpPr>
          <p:nvPr>
            <p:ph type="sldNum" sz="quarter" idx="12"/>
          </p:nvPr>
        </p:nvSpPr>
        <p:spPr/>
        <p:txBody>
          <a:bodyPr/>
          <a:lstStyle>
            <a:lvl1pPr>
              <a:defRPr/>
            </a:lvl1pPr>
          </a:lstStyle>
          <a:p>
            <a:pPr>
              <a:defRPr/>
            </a:pPr>
            <a:fld id="{42F34FBE-360E-4EB5-A8D7-1673225A25A3}"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4" name="山形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kumimoji="0" lang="en-US"/>
          </a:p>
        </p:txBody>
      </p:sp>
      <p:sp>
        <p:nvSpPr>
          <p:cNvPr id="5" name="山形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kumimoji="0" lang="en-US"/>
          </a:p>
        </p:txBody>
      </p:sp>
      <p:sp>
        <p:nvSpPr>
          <p:cNvPr id="2" name="タイトル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ja-JP" altLang="en-US" smtClean="0"/>
              <a:t>マスタ タイトルの書式設定</a:t>
            </a:r>
            <a:endParaRPr lang="en-US"/>
          </a:p>
        </p:txBody>
      </p:sp>
      <p:sp>
        <p:nvSpPr>
          <p:cNvPr id="3" name="テキスト プレースホルダ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ja-JP" altLang="en-US" smtClean="0"/>
              <a:t>マスタ テキストの書式設定</a:t>
            </a:r>
          </a:p>
        </p:txBody>
      </p:sp>
      <p:sp>
        <p:nvSpPr>
          <p:cNvPr id="6" name="日付プレースホルダ 3"/>
          <p:cNvSpPr>
            <a:spLocks noGrp="1"/>
          </p:cNvSpPr>
          <p:nvPr>
            <p:ph type="dt" sz="half" idx="10"/>
          </p:nvPr>
        </p:nvSpPr>
        <p:spPr/>
        <p:txBody>
          <a:bodyPr/>
          <a:lstStyle>
            <a:lvl1pPr>
              <a:defRPr/>
            </a:lvl1pPr>
            <a:extLst/>
          </a:lstStyle>
          <a:p>
            <a:pPr>
              <a:defRPr/>
            </a:pPr>
            <a:endParaRPr lang="en-US" altLang="ja-JP"/>
          </a:p>
        </p:txBody>
      </p:sp>
      <p:sp>
        <p:nvSpPr>
          <p:cNvPr id="7" name="フッター プレースホルダ 4"/>
          <p:cNvSpPr>
            <a:spLocks noGrp="1"/>
          </p:cNvSpPr>
          <p:nvPr>
            <p:ph type="ftr" sz="quarter" idx="11"/>
          </p:nvPr>
        </p:nvSpPr>
        <p:spPr/>
        <p:txBody>
          <a:bodyPr/>
          <a:lstStyle>
            <a:lvl1pPr>
              <a:defRPr/>
            </a:lvl1pPr>
            <a:extLst/>
          </a:lstStyle>
          <a:p>
            <a:pPr>
              <a:defRPr/>
            </a:pPr>
            <a:endParaRPr lang="en-US" altLang="ja-JP"/>
          </a:p>
        </p:txBody>
      </p:sp>
      <p:sp>
        <p:nvSpPr>
          <p:cNvPr id="8" name="スライド番号プレースホルダ 5"/>
          <p:cNvSpPr>
            <a:spLocks noGrp="1"/>
          </p:cNvSpPr>
          <p:nvPr>
            <p:ph type="sldNum" sz="quarter" idx="12"/>
          </p:nvPr>
        </p:nvSpPr>
        <p:spPr/>
        <p:txBody>
          <a:bodyPr/>
          <a:lstStyle>
            <a:lvl1pPr>
              <a:defRPr/>
            </a:lvl1pPr>
            <a:extLst/>
          </a:lstStyle>
          <a:p>
            <a:pPr>
              <a:defRPr/>
            </a:pPr>
            <a:fld id="{A630E04A-2A06-4F7C-87A2-7126B20302D7}" type="slidenum">
              <a:rPr lang="en-US" altLang="ja-JP"/>
              <a:pPr>
                <a:defRPr/>
              </a:pPr>
              <a:t>&lt;#&gt;</a:t>
            </a:fld>
            <a:endParaRPr lang="en-US" altLang="ja-JP"/>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コンテンツ プレースホルダ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8" name="タイトル 7"/>
          <p:cNvSpPr>
            <a:spLocks noGrp="1"/>
          </p:cNvSpPr>
          <p:nvPr>
            <p:ph type="title"/>
          </p:nvPr>
        </p:nvSpPr>
        <p:spPr/>
        <p:txBody>
          <a:bodyPr rtlCol="0"/>
          <a:lstStyle>
            <a:extLst/>
          </a:lstStyle>
          <a:p>
            <a:r>
              <a:rPr lang="ja-JP" altLang="en-US" smtClean="0"/>
              <a:t>マスタ タイトルの書式設定</a:t>
            </a:r>
            <a:endParaRPr lang="en-US"/>
          </a:p>
        </p:txBody>
      </p:sp>
      <p:sp>
        <p:nvSpPr>
          <p:cNvPr id="5" name="日付プレースホルダ 4"/>
          <p:cNvSpPr>
            <a:spLocks noGrp="1"/>
          </p:cNvSpPr>
          <p:nvPr>
            <p:ph type="dt" sz="half" idx="10"/>
          </p:nvPr>
        </p:nvSpPr>
        <p:spPr/>
        <p:txBody>
          <a:bodyPr/>
          <a:lstStyle>
            <a:lvl1pPr>
              <a:defRPr/>
            </a:lvl1pPr>
            <a:extLst/>
          </a:lstStyle>
          <a:p>
            <a:pPr>
              <a:defRPr/>
            </a:pPr>
            <a:endParaRPr lang="en-US" altLang="ja-JP"/>
          </a:p>
        </p:txBody>
      </p:sp>
      <p:sp>
        <p:nvSpPr>
          <p:cNvPr id="6" name="フッター プレースホルダ 5"/>
          <p:cNvSpPr>
            <a:spLocks noGrp="1"/>
          </p:cNvSpPr>
          <p:nvPr>
            <p:ph type="ftr" sz="quarter" idx="11"/>
          </p:nvPr>
        </p:nvSpPr>
        <p:spPr/>
        <p:txBody>
          <a:bodyPr/>
          <a:lstStyle>
            <a:lvl1pPr>
              <a:defRPr/>
            </a:lvl1pPr>
            <a:extLst/>
          </a:lstStyle>
          <a:p>
            <a:pPr>
              <a:defRPr/>
            </a:pPr>
            <a:endParaRPr lang="en-US" altLang="ja-JP"/>
          </a:p>
        </p:txBody>
      </p:sp>
      <p:sp>
        <p:nvSpPr>
          <p:cNvPr id="7" name="スライド番号プレースホルダ 6"/>
          <p:cNvSpPr>
            <a:spLocks noGrp="1"/>
          </p:cNvSpPr>
          <p:nvPr>
            <p:ph type="sldNum" sz="quarter" idx="12"/>
          </p:nvPr>
        </p:nvSpPr>
        <p:spPr/>
        <p:txBody>
          <a:bodyPr/>
          <a:lstStyle>
            <a:lvl1pPr>
              <a:defRPr/>
            </a:lvl1pPr>
            <a:extLst/>
          </a:lstStyle>
          <a:p>
            <a:pPr>
              <a:defRPr/>
            </a:pPr>
            <a:fld id="{B0218705-BFB5-468B-9336-3CBD12BB927F}" type="slidenum">
              <a:rPr lang="en-US" altLang="ja-JP"/>
              <a:pPr>
                <a:defRPr/>
              </a:pPr>
              <a:t>&lt;#&gt;</a:t>
            </a:fld>
            <a:endParaRPr lang="en-US" altLang="ja-JP"/>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lstStyle>
            <a:lvl1pPr>
              <a:defRPr/>
            </a:lvl1pPr>
            <a:extLst/>
          </a:lstStyle>
          <a:p>
            <a:r>
              <a:rPr lang="ja-JP" altLang="en-US" smtClean="0"/>
              <a:t>マスタ タイトルの書式設定</a:t>
            </a:r>
            <a:endParaRPr lang="en-US"/>
          </a:p>
        </p:txBody>
      </p:sp>
      <p:sp>
        <p:nvSpPr>
          <p:cNvPr id="3" name="テキスト プレースホル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ja-JP" altLang="en-US" smtClean="0"/>
              <a:t>マスタ テキストの書式設定</a:t>
            </a:r>
          </a:p>
        </p:txBody>
      </p:sp>
      <p:sp>
        <p:nvSpPr>
          <p:cNvPr id="4" name="テキスト プレースホル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ja-JP" altLang="en-US" smtClean="0"/>
              <a:t>マスタ テキストの書式設定</a:t>
            </a:r>
          </a:p>
        </p:txBody>
      </p:sp>
      <p:sp>
        <p:nvSpPr>
          <p:cNvPr id="5" name="コンテンツ プレースホルダ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6" name="コンテンツ プレースホルダ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 6"/>
          <p:cNvSpPr>
            <a:spLocks noGrp="1"/>
          </p:cNvSpPr>
          <p:nvPr>
            <p:ph type="dt" sz="half" idx="10"/>
          </p:nvPr>
        </p:nvSpPr>
        <p:spPr/>
        <p:txBody>
          <a:bodyPr/>
          <a:lstStyle>
            <a:lvl1pPr>
              <a:defRPr/>
            </a:lvl1pPr>
            <a:extLst/>
          </a:lstStyle>
          <a:p>
            <a:pPr>
              <a:defRPr/>
            </a:pPr>
            <a:endParaRPr lang="en-US" altLang="ja-JP"/>
          </a:p>
        </p:txBody>
      </p:sp>
      <p:sp>
        <p:nvSpPr>
          <p:cNvPr id="8" name="フッター プレースホルダ 7"/>
          <p:cNvSpPr>
            <a:spLocks noGrp="1"/>
          </p:cNvSpPr>
          <p:nvPr>
            <p:ph type="ftr" sz="quarter" idx="11"/>
          </p:nvPr>
        </p:nvSpPr>
        <p:spPr/>
        <p:txBody>
          <a:bodyPr/>
          <a:lstStyle>
            <a:lvl1pPr>
              <a:defRPr/>
            </a:lvl1pPr>
            <a:extLst/>
          </a:lstStyle>
          <a:p>
            <a:pPr>
              <a:defRPr/>
            </a:pPr>
            <a:endParaRPr lang="en-US" altLang="ja-JP"/>
          </a:p>
        </p:txBody>
      </p:sp>
      <p:sp>
        <p:nvSpPr>
          <p:cNvPr id="9" name="スライド番号プレースホルダ 8"/>
          <p:cNvSpPr>
            <a:spLocks noGrp="1"/>
          </p:cNvSpPr>
          <p:nvPr>
            <p:ph type="sldNum" sz="quarter" idx="12"/>
          </p:nvPr>
        </p:nvSpPr>
        <p:spPr/>
        <p:txBody>
          <a:bodyPr/>
          <a:lstStyle>
            <a:lvl1pPr>
              <a:defRPr/>
            </a:lvl1pPr>
            <a:extLst/>
          </a:lstStyle>
          <a:p>
            <a:pPr>
              <a:defRPr/>
            </a:pPr>
            <a:fld id="{D5301B5D-AE24-4E02-A080-01F60B255689}" type="slidenum">
              <a:rPr lang="en-US" altLang="ja-JP"/>
              <a:pPr>
                <a:defRPr/>
              </a:pPr>
              <a:t>&lt;#&gt;</a:t>
            </a:fld>
            <a:endParaRPr lang="en-US" altLang="ja-JP"/>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6" name="タイトル 5"/>
          <p:cNvSpPr>
            <a:spLocks noGrp="1"/>
          </p:cNvSpPr>
          <p:nvPr>
            <p:ph type="title"/>
          </p:nvPr>
        </p:nvSpPr>
        <p:spPr/>
        <p:txBody>
          <a:bodyPr rtlCol="0"/>
          <a:lstStyle>
            <a:extLst/>
          </a:lstStyle>
          <a:p>
            <a:r>
              <a:rPr lang="ja-JP" altLang="en-US" smtClean="0"/>
              <a:t>マスタ タイトルの書式設定</a:t>
            </a:r>
            <a:endParaRPr lang="en-US"/>
          </a:p>
        </p:txBody>
      </p:sp>
      <p:sp>
        <p:nvSpPr>
          <p:cNvPr id="3" name="日付プレースホルダ 2"/>
          <p:cNvSpPr>
            <a:spLocks noGrp="1"/>
          </p:cNvSpPr>
          <p:nvPr>
            <p:ph type="dt" sz="half" idx="10"/>
          </p:nvPr>
        </p:nvSpPr>
        <p:spPr/>
        <p:txBody>
          <a:bodyPr/>
          <a:lstStyle>
            <a:lvl1pPr>
              <a:defRPr/>
            </a:lvl1pPr>
            <a:extLst/>
          </a:lstStyle>
          <a:p>
            <a:pPr>
              <a:defRPr/>
            </a:pPr>
            <a:endParaRPr lang="en-US" altLang="ja-JP"/>
          </a:p>
        </p:txBody>
      </p:sp>
      <p:sp>
        <p:nvSpPr>
          <p:cNvPr id="4" name="フッター プレースホルダ 3"/>
          <p:cNvSpPr>
            <a:spLocks noGrp="1"/>
          </p:cNvSpPr>
          <p:nvPr>
            <p:ph type="ftr" sz="quarter" idx="11"/>
          </p:nvPr>
        </p:nvSpPr>
        <p:spPr/>
        <p:txBody>
          <a:bodyPr/>
          <a:lstStyle>
            <a:lvl1pPr>
              <a:defRPr/>
            </a:lvl1pPr>
            <a:extLst/>
          </a:lstStyle>
          <a:p>
            <a:pPr>
              <a:defRPr/>
            </a:pPr>
            <a:endParaRPr lang="en-US" altLang="ja-JP"/>
          </a:p>
        </p:txBody>
      </p:sp>
      <p:sp>
        <p:nvSpPr>
          <p:cNvPr id="5" name="スライド番号プレースホルダ 4"/>
          <p:cNvSpPr>
            <a:spLocks noGrp="1"/>
          </p:cNvSpPr>
          <p:nvPr>
            <p:ph type="sldNum" sz="quarter" idx="12"/>
          </p:nvPr>
        </p:nvSpPr>
        <p:spPr/>
        <p:txBody>
          <a:bodyPr/>
          <a:lstStyle>
            <a:lvl1pPr>
              <a:defRPr/>
            </a:lvl1pPr>
            <a:extLst/>
          </a:lstStyle>
          <a:p>
            <a:pPr>
              <a:defRPr/>
            </a:pPr>
            <a:fld id="{3D2DBFE9-1439-49CC-A453-80BFC155B7AB}" type="slidenum">
              <a:rPr lang="en-US" altLang="ja-JP"/>
              <a:pPr>
                <a:defRPr/>
              </a:pPr>
              <a:t>&lt;#&gt;</a:t>
            </a:fld>
            <a:endParaRPr lang="en-US" altLang="ja-JP"/>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9"/>
          <p:cNvSpPr>
            <a:spLocks noGrp="1"/>
          </p:cNvSpPr>
          <p:nvPr>
            <p:ph type="dt" sz="half" idx="10"/>
          </p:nvPr>
        </p:nvSpPr>
        <p:spPr/>
        <p:txBody>
          <a:bodyPr/>
          <a:lstStyle>
            <a:lvl1pPr>
              <a:defRPr/>
            </a:lvl1pPr>
          </a:lstStyle>
          <a:p>
            <a:pPr>
              <a:defRPr/>
            </a:pPr>
            <a:endParaRPr lang="en-US" altLang="ja-JP"/>
          </a:p>
        </p:txBody>
      </p:sp>
      <p:sp>
        <p:nvSpPr>
          <p:cNvPr id="3" name="フッター プレースホルダ 21"/>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 17"/>
          <p:cNvSpPr>
            <a:spLocks noGrp="1"/>
          </p:cNvSpPr>
          <p:nvPr>
            <p:ph type="sldNum" sz="quarter" idx="12"/>
          </p:nvPr>
        </p:nvSpPr>
        <p:spPr/>
        <p:txBody>
          <a:bodyPr/>
          <a:lstStyle>
            <a:lvl1pPr>
              <a:defRPr/>
            </a:lvl1pPr>
          </a:lstStyle>
          <a:p>
            <a:pPr>
              <a:defRPr/>
            </a:pPr>
            <a:fld id="{157E5D29-9F36-411C-8E7F-73F58466C392}"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ja-JP" altLang="en-US" smtClean="0"/>
              <a:t>マスタ タイトルの書式設定</a:t>
            </a:r>
            <a:endParaRPr lang="en-US"/>
          </a:p>
        </p:txBody>
      </p:sp>
      <p:sp>
        <p:nvSpPr>
          <p:cNvPr id="3" name="テキスト プレースホル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ja-JP" altLang="en-US" smtClean="0"/>
              <a:t>マスタ テキストの書式設定</a:t>
            </a:r>
          </a:p>
        </p:txBody>
      </p:sp>
      <p:sp>
        <p:nvSpPr>
          <p:cNvPr id="4" name="コンテンツ プレースホルダ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 4"/>
          <p:cNvSpPr>
            <a:spLocks noGrp="1"/>
          </p:cNvSpPr>
          <p:nvPr>
            <p:ph type="dt" sz="half" idx="10"/>
          </p:nvPr>
        </p:nvSpPr>
        <p:spPr/>
        <p:txBody>
          <a:bodyPr/>
          <a:lstStyle>
            <a:lvl1pPr>
              <a:defRPr/>
            </a:lvl1pPr>
            <a:extLst/>
          </a:lstStyle>
          <a:p>
            <a:pPr>
              <a:defRPr/>
            </a:pPr>
            <a:endParaRPr lang="en-US" altLang="ja-JP"/>
          </a:p>
        </p:txBody>
      </p:sp>
      <p:sp>
        <p:nvSpPr>
          <p:cNvPr id="6" name="フッター プレースホルダ 5"/>
          <p:cNvSpPr>
            <a:spLocks noGrp="1"/>
          </p:cNvSpPr>
          <p:nvPr>
            <p:ph type="ftr" sz="quarter" idx="11"/>
          </p:nvPr>
        </p:nvSpPr>
        <p:spPr/>
        <p:txBody>
          <a:bodyPr/>
          <a:lstStyle>
            <a:lvl1pPr>
              <a:defRPr/>
            </a:lvl1pPr>
            <a:extLst/>
          </a:lstStyle>
          <a:p>
            <a:pPr>
              <a:defRPr/>
            </a:pPr>
            <a:endParaRPr lang="en-US" altLang="ja-JP"/>
          </a:p>
        </p:txBody>
      </p:sp>
      <p:sp>
        <p:nvSpPr>
          <p:cNvPr id="7" name="スライド番号プレースホルダ 6"/>
          <p:cNvSpPr>
            <a:spLocks noGrp="1"/>
          </p:cNvSpPr>
          <p:nvPr>
            <p:ph type="sldNum" sz="quarter" idx="12"/>
          </p:nvPr>
        </p:nvSpPr>
        <p:spPr/>
        <p:txBody>
          <a:bodyPr/>
          <a:lstStyle>
            <a:lvl1pPr>
              <a:defRPr/>
            </a:lvl1pPr>
            <a:extLst/>
          </a:lstStyle>
          <a:p>
            <a:pPr>
              <a:defRPr/>
            </a:pPr>
            <a:fld id="{0E03AEB8-D475-4D81-90C4-A9918E864602}" type="slidenum">
              <a:rPr lang="en-US" altLang="ja-JP"/>
              <a:pPr>
                <a:defRPr/>
              </a:pPr>
              <a:t>&lt;#&gt;</a:t>
            </a:fld>
            <a:endParaRPr lang="en-US" altLang="ja-JP"/>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5" name="フリーフォーム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kumimoji="0" lang="en-US">
              <a:latin typeface="Arial" pitchFamily="34" charset="0"/>
              <a:ea typeface="ＭＳ Ｐゴシック" pitchFamily="50" charset="-128"/>
            </a:endParaRPr>
          </a:p>
        </p:txBody>
      </p:sp>
      <p:sp>
        <p:nvSpPr>
          <p:cNvPr id="6" name="フリーフォーム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kumimoji="0" lang="en-US">
              <a:latin typeface="Arial" pitchFamily="34" charset="0"/>
              <a:ea typeface="ＭＳ Ｐゴシック" pitchFamily="50" charset="-128"/>
            </a:endParaRPr>
          </a:p>
        </p:txBody>
      </p:sp>
      <p:sp>
        <p:nvSpPr>
          <p:cNvPr id="7" name="直角三角形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a:p>
        </p:txBody>
      </p:sp>
      <p:cxnSp>
        <p:nvCxnSpPr>
          <p:cNvPr id="8" name="直線コネクタ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山形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kumimoji="0" lang="en-US"/>
          </a:p>
        </p:txBody>
      </p:sp>
      <p:sp>
        <p:nvSpPr>
          <p:cNvPr id="10" name="山形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kumimoji="0" lang="en-US"/>
          </a:p>
        </p:txBody>
      </p:sp>
      <p:sp>
        <p:nvSpPr>
          <p:cNvPr id="4" name="テキスト プレースホルダ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ja-JP" altLang="en-US" smtClean="0"/>
              <a:t>マスタ テキストの書式設定</a:t>
            </a:r>
          </a:p>
        </p:txBody>
      </p:sp>
      <p:sp>
        <p:nvSpPr>
          <p:cNvPr id="3" name="図プレースホルダ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ja-JP" altLang="en-US" noProof="0" smtClean="0"/>
              <a:t>アイコンをクリックして図を追加</a:t>
            </a:r>
            <a:endParaRPr lang="en-US" noProof="0" dirty="0"/>
          </a:p>
        </p:txBody>
      </p:sp>
      <p:sp>
        <p:nvSpPr>
          <p:cNvPr id="2" name="タイトル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ja-JP" altLang="en-US" smtClean="0"/>
              <a:t>マスタ タイトルの書式設定</a:t>
            </a:r>
            <a:endParaRPr lang="en-US"/>
          </a:p>
        </p:txBody>
      </p:sp>
      <p:sp>
        <p:nvSpPr>
          <p:cNvPr id="11" name="日付プレースホルダ 4"/>
          <p:cNvSpPr>
            <a:spLocks noGrp="1"/>
          </p:cNvSpPr>
          <p:nvPr>
            <p:ph type="dt" sz="half" idx="10"/>
          </p:nvPr>
        </p:nvSpPr>
        <p:spPr/>
        <p:txBody>
          <a:bodyPr/>
          <a:lstStyle>
            <a:lvl1pPr>
              <a:defRPr>
                <a:solidFill>
                  <a:schemeClr val="tx1"/>
                </a:solidFill>
              </a:defRPr>
            </a:lvl1pPr>
            <a:extLst/>
          </a:lstStyle>
          <a:p>
            <a:pPr>
              <a:defRPr/>
            </a:pPr>
            <a:endParaRPr lang="en-US" altLang="ja-JP"/>
          </a:p>
        </p:txBody>
      </p:sp>
      <p:sp>
        <p:nvSpPr>
          <p:cNvPr id="12" name="フッター プレースホルダ 5"/>
          <p:cNvSpPr>
            <a:spLocks noGrp="1"/>
          </p:cNvSpPr>
          <p:nvPr>
            <p:ph type="ftr" sz="quarter" idx="11"/>
          </p:nvPr>
        </p:nvSpPr>
        <p:spPr/>
        <p:txBody>
          <a:bodyPr/>
          <a:lstStyle>
            <a:lvl1pPr>
              <a:defRPr>
                <a:solidFill>
                  <a:schemeClr val="tx1"/>
                </a:solidFill>
              </a:defRPr>
            </a:lvl1pPr>
            <a:extLst/>
          </a:lstStyle>
          <a:p>
            <a:pPr>
              <a:defRPr/>
            </a:pPr>
            <a:endParaRPr lang="en-US" altLang="ja-JP"/>
          </a:p>
        </p:txBody>
      </p:sp>
      <p:sp>
        <p:nvSpPr>
          <p:cNvPr id="13" name="スライド番号プレースホルダ 6"/>
          <p:cNvSpPr>
            <a:spLocks noGrp="1"/>
          </p:cNvSpPr>
          <p:nvPr>
            <p:ph type="sldNum" sz="quarter" idx="12"/>
          </p:nvPr>
        </p:nvSpPr>
        <p:spPr/>
        <p:txBody>
          <a:bodyPr/>
          <a:lstStyle>
            <a:lvl1pPr>
              <a:defRPr>
                <a:solidFill>
                  <a:schemeClr val="tx1"/>
                </a:solidFill>
              </a:defRPr>
            </a:lvl1pPr>
            <a:extLst/>
          </a:lstStyle>
          <a:p>
            <a:pPr>
              <a:defRPr/>
            </a:pPr>
            <a:fld id="{7A62E1E4-9F57-44FB-9B2A-B9BF328B5C02}" type="slidenum">
              <a:rPr lang="en-US" altLang="ja-JP"/>
              <a:pPr>
                <a:defRPr/>
              </a:pPr>
              <a:t>&lt;#&gt;</a:t>
            </a:fld>
            <a:endParaRPr lang="en-US" altLang="ja-JP"/>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kumimoji="0" lang="en-US">
              <a:latin typeface="Arial" pitchFamily="34" charset="0"/>
              <a:ea typeface="ＭＳ Ｐゴシック" pitchFamily="50" charset="-128"/>
            </a:endParaRPr>
          </a:p>
        </p:txBody>
      </p:sp>
      <p:sp>
        <p:nvSpPr>
          <p:cNvPr id="12" name="フリーフォーム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kumimoji="0" lang="en-US">
              <a:latin typeface="Arial" pitchFamily="34" charset="0"/>
              <a:ea typeface="ＭＳ Ｐゴシック" pitchFamily="50" charset="-128"/>
            </a:endParaRPr>
          </a:p>
        </p:txBody>
      </p:sp>
      <p:sp>
        <p:nvSpPr>
          <p:cNvPr id="14" name="直角三角形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a:p>
        </p:txBody>
      </p:sp>
      <p:cxnSp>
        <p:nvCxnSpPr>
          <p:cNvPr id="15" name="直線コネクタ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ja-JP" altLang="en-US" smtClean="0"/>
              <a:t>マスタ タイトルの書式設定</a:t>
            </a:r>
            <a:endParaRPr lang="en-US"/>
          </a:p>
        </p:txBody>
      </p:sp>
      <p:sp>
        <p:nvSpPr>
          <p:cNvPr id="1033" name="テキスト プレースホルダ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
        <p:nvSpPr>
          <p:cNvPr id="10" name="日付プレースホルダ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latin typeface="Arial" pitchFamily="34" charset="0"/>
                <a:ea typeface="ＭＳ Ｐゴシック" pitchFamily="50" charset="-128"/>
              </a:defRPr>
            </a:lvl1pPr>
            <a:extLst/>
          </a:lstStyle>
          <a:p>
            <a:pPr>
              <a:defRPr/>
            </a:pPr>
            <a:endParaRPr lang="en-US" altLang="ja-JP"/>
          </a:p>
        </p:txBody>
      </p:sp>
      <p:sp>
        <p:nvSpPr>
          <p:cNvPr id="22" name="フッター プレースホルダ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latin typeface="Arial" pitchFamily="34" charset="0"/>
                <a:ea typeface="ＭＳ Ｐゴシック" pitchFamily="50" charset="-128"/>
              </a:defRPr>
            </a:lvl1pPr>
            <a:extLst/>
          </a:lstStyle>
          <a:p>
            <a:pPr>
              <a:defRPr/>
            </a:pPr>
            <a:endParaRPr lang="en-US" altLang="ja-JP"/>
          </a:p>
        </p:txBody>
      </p:sp>
      <p:sp>
        <p:nvSpPr>
          <p:cNvPr id="18" name="スライド番号プレースホルダ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latin typeface="Arial" pitchFamily="34" charset="0"/>
                <a:ea typeface="ＭＳ Ｐゴシック" pitchFamily="50" charset="-128"/>
              </a:defRPr>
            </a:lvl1pPr>
            <a:extLst/>
          </a:lstStyle>
          <a:p>
            <a:pPr>
              <a:defRPr/>
            </a:pPr>
            <a:fld id="{C7E549B1-759B-419F-972F-B53E3270A5B4}"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948" r:id="rId1"/>
    <p:sldLayoutId id="2147483944" r:id="rId2"/>
    <p:sldLayoutId id="2147483949" r:id="rId3"/>
    <p:sldLayoutId id="2147483950" r:id="rId4"/>
    <p:sldLayoutId id="2147483951" r:id="rId5"/>
    <p:sldLayoutId id="2147483952" r:id="rId6"/>
    <p:sldLayoutId id="2147483945" r:id="rId7"/>
    <p:sldLayoutId id="2147483953" r:id="rId8"/>
    <p:sldLayoutId id="2147483954" r:id="rId9"/>
    <p:sldLayoutId id="2147483946" r:id="rId10"/>
    <p:sldLayoutId id="2147483947" r:id="rId11"/>
    <p:sldLayoutId id="2147483955" r:id="rId12"/>
  </p:sldLayoutIdLst>
  <p:txStyles>
    <p:titleStyle>
      <a:lvl1pPr algn="l" rtl="0" eaLnBrk="0" fontAlgn="base" hangingPunct="0">
        <a:spcBef>
          <a:spcPct val="0"/>
        </a:spcBef>
        <a:spcAft>
          <a:spcPct val="0"/>
        </a:spcAft>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kumimoji="1" sz="4100" b="1">
          <a:solidFill>
            <a:schemeClr val="tx2"/>
          </a:solidFill>
          <a:latin typeface="Lucida Sans Unicode" pitchFamily="34" charset="0"/>
          <a:ea typeface="ＭＳ Ｐゴシック" charset="-128"/>
        </a:defRPr>
      </a:lvl2pPr>
      <a:lvl3pPr algn="l" rtl="0" eaLnBrk="0" fontAlgn="base" hangingPunct="0">
        <a:spcBef>
          <a:spcPct val="0"/>
        </a:spcBef>
        <a:spcAft>
          <a:spcPct val="0"/>
        </a:spcAft>
        <a:defRPr kumimoji="1" sz="4100" b="1">
          <a:solidFill>
            <a:schemeClr val="tx2"/>
          </a:solidFill>
          <a:latin typeface="Lucida Sans Unicode" pitchFamily="34" charset="0"/>
          <a:ea typeface="ＭＳ Ｐゴシック" charset="-128"/>
        </a:defRPr>
      </a:lvl3pPr>
      <a:lvl4pPr algn="l" rtl="0" eaLnBrk="0" fontAlgn="base" hangingPunct="0">
        <a:spcBef>
          <a:spcPct val="0"/>
        </a:spcBef>
        <a:spcAft>
          <a:spcPct val="0"/>
        </a:spcAft>
        <a:defRPr kumimoji="1" sz="4100" b="1">
          <a:solidFill>
            <a:schemeClr val="tx2"/>
          </a:solidFill>
          <a:latin typeface="Lucida Sans Unicode" pitchFamily="34" charset="0"/>
          <a:ea typeface="ＭＳ Ｐゴシック" charset="-128"/>
        </a:defRPr>
      </a:lvl4pPr>
      <a:lvl5pPr algn="l" rtl="0" eaLnBrk="0" fontAlgn="base" hangingPunct="0">
        <a:spcBef>
          <a:spcPct val="0"/>
        </a:spcBef>
        <a:spcAft>
          <a:spcPct val="0"/>
        </a:spcAft>
        <a:defRPr kumimoji="1" sz="4100" b="1">
          <a:solidFill>
            <a:schemeClr val="tx2"/>
          </a:solidFill>
          <a:latin typeface="Lucida Sans Unicode" pitchFamily="34" charset="0"/>
          <a:ea typeface="ＭＳ Ｐゴシック" charset="-128"/>
        </a:defRPr>
      </a:lvl5pPr>
      <a:lvl6pPr marL="457200" algn="l" rtl="0" fontAlgn="base">
        <a:spcBef>
          <a:spcPct val="0"/>
        </a:spcBef>
        <a:spcAft>
          <a:spcPct val="0"/>
        </a:spcAft>
        <a:defRPr kumimoji="1" sz="4100" b="1">
          <a:solidFill>
            <a:schemeClr val="tx2"/>
          </a:solidFill>
          <a:latin typeface="Lucida Sans Unicode" pitchFamily="34" charset="0"/>
          <a:ea typeface="ＭＳ Ｐゴシック" charset="-128"/>
        </a:defRPr>
      </a:lvl6pPr>
      <a:lvl7pPr marL="914400" algn="l" rtl="0" fontAlgn="base">
        <a:spcBef>
          <a:spcPct val="0"/>
        </a:spcBef>
        <a:spcAft>
          <a:spcPct val="0"/>
        </a:spcAft>
        <a:defRPr kumimoji="1" sz="4100" b="1">
          <a:solidFill>
            <a:schemeClr val="tx2"/>
          </a:solidFill>
          <a:latin typeface="Lucida Sans Unicode" pitchFamily="34" charset="0"/>
          <a:ea typeface="ＭＳ Ｐゴシック" charset="-128"/>
        </a:defRPr>
      </a:lvl7pPr>
      <a:lvl8pPr marL="1371600" algn="l" rtl="0" fontAlgn="base">
        <a:spcBef>
          <a:spcPct val="0"/>
        </a:spcBef>
        <a:spcAft>
          <a:spcPct val="0"/>
        </a:spcAft>
        <a:defRPr kumimoji="1" sz="4100" b="1">
          <a:solidFill>
            <a:schemeClr val="tx2"/>
          </a:solidFill>
          <a:latin typeface="Lucida Sans Unicode" pitchFamily="34" charset="0"/>
          <a:ea typeface="ＭＳ Ｐゴシック" charset="-128"/>
        </a:defRPr>
      </a:lvl8pPr>
      <a:lvl9pPr marL="1828800" algn="l" rtl="0" fontAlgn="base">
        <a:spcBef>
          <a:spcPct val="0"/>
        </a:spcBef>
        <a:spcAft>
          <a:spcPct val="0"/>
        </a:spcAft>
        <a:defRPr kumimoji="1" sz="4100" b="1">
          <a:solidFill>
            <a:schemeClr val="tx2"/>
          </a:solidFill>
          <a:latin typeface="Lucida Sans Unicode" pitchFamily="34" charset="0"/>
          <a:ea typeface="ＭＳ Ｐゴシック" charset="-128"/>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kumimoji="1"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kumimoji="1"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kumimoji="1"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kumimoji="1"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umimoji="1"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27.xml"/><Relationship Id="rId1" Type="http://schemas.openxmlformats.org/officeDocument/2006/relationships/slideLayout" Target="../slideLayouts/slideLayout12.xml"/><Relationship Id="rId4" Type="http://schemas.openxmlformats.org/officeDocument/2006/relationships/audio" Target="../media/audio1.wav"/></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notesSlide" Target="../notesSlides/notesSlide56.xml"/><Relationship Id="rId1" Type="http://schemas.openxmlformats.org/officeDocument/2006/relationships/slideLayout" Target="../slideLayouts/slideLayout7.xml"/><Relationship Id="rId4" Type="http://schemas.openxmlformats.org/officeDocument/2006/relationships/chart" Target="../charts/chart3.xml"/></Relationships>
</file>

<file path=ppt/slides/_rels/slide5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85728"/>
            <a:ext cx="7772400" cy="2428891"/>
          </a:xfrm>
        </p:spPr>
        <p:txBody>
          <a:bodyPr>
            <a:normAutofit fontScale="90000"/>
          </a:bodyPr>
          <a:lstStyle/>
          <a:p>
            <a:pPr algn="ctr"/>
            <a:r>
              <a:rPr lang="ja-JP" altLang="ja-JP" dirty="0" smtClean="0"/>
              <a:t>貧困と格差が教育を</a:t>
            </a:r>
            <a:r>
              <a:rPr lang="ja-JP" altLang="ja-JP" dirty="0" smtClean="0"/>
              <a:t>破壊</a:t>
            </a:r>
            <a:r>
              <a:rPr lang="en-US" altLang="ja-JP" dirty="0" smtClean="0"/>
              <a:t/>
            </a:r>
            <a:br>
              <a:rPr lang="en-US" altLang="ja-JP" dirty="0" smtClean="0"/>
            </a:br>
            <a:r>
              <a:rPr lang="ja-JP" altLang="ja-JP" dirty="0" smtClean="0"/>
              <a:t>憲法</a:t>
            </a:r>
            <a:r>
              <a:rPr lang="ja-JP" altLang="ja-JP" dirty="0" smtClean="0"/>
              <a:t>を活かそう！</a:t>
            </a:r>
            <a:br>
              <a:rPr lang="ja-JP" altLang="ja-JP" dirty="0" smtClean="0"/>
            </a:br>
            <a:r>
              <a:rPr lang="ja-JP" altLang="ja-JP" sz="3100" dirty="0" smtClean="0"/>
              <a:t>ー高校生アルバイトの実態から学ぶ働く</a:t>
            </a:r>
            <a:r>
              <a:rPr lang="ja-JP" altLang="ja-JP" sz="3100" dirty="0" smtClean="0"/>
              <a:t>ルールー</a:t>
            </a:r>
            <a:endParaRPr lang="ja-JP" altLang="en-US" dirty="0" smtClean="0"/>
          </a:p>
        </p:txBody>
      </p:sp>
      <p:sp>
        <p:nvSpPr>
          <p:cNvPr id="9219" name="Rectangle 3"/>
          <p:cNvSpPr>
            <a:spLocks noGrp="1" noChangeArrowheads="1"/>
          </p:cNvSpPr>
          <p:nvPr>
            <p:ph type="subTitle" idx="1"/>
          </p:nvPr>
        </p:nvSpPr>
        <p:spPr>
          <a:xfrm>
            <a:off x="685800" y="3714752"/>
            <a:ext cx="7772400" cy="1571635"/>
          </a:xfrm>
        </p:spPr>
        <p:txBody>
          <a:bodyPr/>
          <a:lstStyle/>
          <a:p>
            <a:pPr marR="0" algn="ctr" eaLnBrk="1" hangingPunct="1"/>
            <a:r>
              <a:rPr lang="ja-JP" altLang="ja-JP" dirty="0" smtClean="0"/>
              <a:t>筑波の研究所・大学関係九条の</a:t>
            </a:r>
            <a:r>
              <a:rPr lang="ja-JP" altLang="ja-JP" dirty="0" smtClean="0"/>
              <a:t>会</a:t>
            </a:r>
            <a:endParaRPr lang="en-US" altLang="ja-JP" dirty="0" smtClean="0"/>
          </a:p>
          <a:p>
            <a:pPr marR="0" algn="ctr" eaLnBrk="1" hangingPunct="1"/>
            <a:r>
              <a:rPr lang="ja-JP" altLang="ja-JP" dirty="0" smtClean="0"/>
              <a:t>第９回</a:t>
            </a:r>
            <a:r>
              <a:rPr lang="ja-JP" altLang="ja-JP" dirty="0" smtClean="0"/>
              <a:t>講演と対話の</a:t>
            </a:r>
            <a:r>
              <a:rPr lang="ja-JP" altLang="ja-JP" dirty="0" smtClean="0"/>
              <a:t>つどい</a:t>
            </a:r>
            <a:endParaRPr lang="en-US" altLang="ja-JP" dirty="0" smtClean="0"/>
          </a:p>
          <a:p>
            <a:pPr marR="0" algn="ctr" eaLnBrk="1" hangingPunct="1"/>
            <a:r>
              <a:rPr lang="ja-JP" altLang="ja-JP" dirty="0" smtClean="0"/>
              <a:t>２００９年</a:t>
            </a:r>
            <a:r>
              <a:rPr lang="ja-JP" altLang="ja-JP" dirty="0" smtClean="0"/>
              <a:t>１２月</a:t>
            </a:r>
            <a:r>
              <a:rPr lang="ja-JP" altLang="ja-JP" dirty="0" smtClean="0"/>
              <a:t>６日</a:t>
            </a:r>
            <a:endParaRPr lang="en-US" altLang="ja-JP" dirty="0" smtClean="0"/>
          </a:p>
          <a:p>
            <a:pPr marR="0" algn="ctr" eaLnBrk="1" hangingPunct="1"/>
            <a:endParaRPr lang="ja-JP" altLang="ja-JP" dirty="0" smtClean="0"/>
          </a:p>
          <a:p>
            <a:pPr marR="0" algn="ctr" eaLnBrk="1" hangingPunct="1"/>
            <a:r>
              <a:rPr lang="ja-JP" altLang="en-US" dirty="0" smtClean="0"/>
              <a:t>千葉県立犢橋</a:t>
            </a:r>
            <a:r>
              <a:rPr lang="ja-JP" altLang="en-US" dirty="0" smtClean="0"/>
              <a:t>高校　角谷信一</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idx="1"/>
          </p:nvPr>
        </p:nvGraphicFramePr>
        <p:xfrm>
          <a:off x="214282" y="1785926"/>
          <a:ext cx="8688389" cy="4446270"/>
        </p:xfrm>
        <a:graphic>
          <a:graphicData uri="http://schemas.openxmlformats.org/drawingml/2006/table">
            <a:tbl>
              <a:tblPr firstRow="1" bandRow="1">
                <a:tableStyleId>{D113A9D2-9D6B-4929-AA2D-F23B5EE8CBE7}</a:tableStyleId>
              </a:tblPr>
              <a:tblGrid>
                <a:gridCol w="290513"/>
                <a:gridCol w="2697163"/>
                <a:gridCol w="1512888"/>
                <a:gridCol w="4187825"/>
              </a:tblGrid>
              <a:tr h="741045">
                <a:tc>
                  <a:txBody>
                    <a:bodyPr/>
                    <a:lstStyle/>
                    <a:p>
                      <a:pPr algn="r" fontAlgn="ctr"/>
                      <a:r>
                        <a:rPr lang="en-US" altLang="ja-JP" sz="2600" b="0" i="0" u="none" strike="noStrike" baseline="0" dirty="0" smtClean="0">
                          <a:solidFill>
                            <a:srgbClr val="FFFF00"/>
                          </a:solidFill>
                          <a:latin typeface="ＭＳ Ｐゴシック" pitchFamily="50" charset="-128"/>
                          <a:ea typeface="ＭＳ Ｐゴシック" pitchFamily="50" charset="-128"/>
                        </a:rPr>
                        <a:t>1</a:t>
                      </a:r>
                      <a:endParaRPr lang="en-US" altLang="ja-JP" sz="2600" b="0" i="0" u="none" strike="noStrike" baseline="0" dirty="0">
                        <a:solidFill>
                          <a:srgbClr val="FFFF00"/>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時間外労働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FFFF00"/>
                          </a:solidFill>
                          <a:latin typeface="ＭＳ Ｐゴシック" pitchFamily="50" charset="-128"/>
                          <a:ea typeface="ＭＳ Ｐゴシック" pitchFamily="50" charset="-128"/>
                        </a:rPr>
                        <a:t>２５</a:t>
                      </a:r>
                      <a:r>
                        <a:rPr lang="ja-JP" altLang="en-US" sz="2600" b="0" i="0" u="none" strike="noStrike" baseline="0" dirty="0">
                          <a:latin typeface="ＭＳ Ｐゴシック" pitchFamily="50" charset="-128"/>
                          <a:ea typeface="ＭＳ Ｐゴシック" pitchFamily="50" charset="-128"/>
                        </a:rPr>
                        <a:t>％以上</a:t>
                      </a:r>
                      <a:endParaRPr lang="ja-JP" altLang="en-US" sz="2600" b="0" i="0" u="none" strike="noStrike" baseline="0" dirty="0">
                        <a:solidFill>
                          <a:srgbClr val="0000FF"/>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r" fontAlgn="ctr"/>
                      <a:r>
                        <a:rPr lang="ja-JP" altLang="en-US" sz="2600" b="0" i="0" u="none" strike="noStrike" baseline="0" dirty="0">
                          <a:latin typeface="ＭＳ Ｐゴシック" pitchFamily="50" charset="-128"/>
                          <a:ea typeface="ＭＳ Ｐゴシック" pitchFamily="50" charset="-128"/>
                        </a:rPr>
                        <a:t>８時間／１日以上の労働時間</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深夜労働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FFFF00"/>
                          </a:solidFill>
                          <a:latin typeface="ＭＳ Ｐゴシック" pitchFamily="50" charset="-128"/>
                          <a:ea typeface="ＭＳ Ｐゴシック" pitchFamily="50" charset="-128"/>
                        </a:rPr>
                        <a:t>２５</a:t>
                      </a:r>
                      <a:r>
                        <a:rPr lang="ja-JP" altLang="en-US" sz="2600" b="0" i="0" u="none" strike="noStrike" baseline="0" dirty="0">
                          <a:latin typeface="ＭＳ Ｐゴシック" pitchFamily="50" charset="-128"/>
                          <a:ea typeface="ＭＳ Ｐゴシック" pitchFamily="50" charset="-128"/>
                        </a:rPr>
                        <a:t>％以上</a:t>
                      </a:r>
                      <a:endParaRPr lang="ja-JP" altLang="en-US" sz="2600" b="0" i="0" u="none" strike="noStrike" baseline="0" dirty="0">
                        <a:solidFill>
                          <a:srgbClr val="0000FF"/>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a:latin typeface="ＭＳ Ｐゴシック" pitchFamily="50" charset="-128"/>
                          <a:ea typeface="ＭＳ Ｐゴシック" pitchFamily="50" charset="-128"/>
                        </a:rPr>
                        <a:t>休日労働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FFFF00"/>
                          </a:solidFill>
                          <a:latin typeface="ＭＳ Ｐゴシック" pitchFamily="50" charset="-128"/>
                          <a:ea typeface="ＭＳ Ｐゴシック" pitchFamily="50" charset="-128"/>
                        </a:rPr>
                        <a:t>３５</a:t>
                      </a:r>
                      <a:r>
                        <a:rPr lang="ja-JP" altLang="en-US" sz="2600" b="0" i="0" u="none" strike="noStrike" baseline="0" dirty="0">
                          <a:latin typeface="ＭＳ Ｐゴシック" pitchFamily="50" charset="-128"/>
                          <a:ea typeface="ＭＳ Ｐゴシック" pitchFamily="50" charset="-128"/>
                        </a:rPr>
                        <a:t>％以上</a:t>
                      </a:r>
                      <a:endParaRPr lang="ja-JP" altLang="en-US" sz="2600" b="0" i="0" u="none" strike="noStrike" baseline="0" dirty="0">
                        <a:solidFill>
                          <a:srgbClr val="0000FF"/>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zh-TW" altLang="en-US" sz="2600" b="0" i="0" u="none" strike="noStrike" baseline="0" dirty="0">
                          <a:latin typeface="ＭＳ Ｐゴシック" pitchFamily="50" charset="-128"/>
                          <a:ea typeface="ＭＳ Ｐゴシック" pitchFamily="50" charset="-128"/>
                        </a:rPr>
                        <a:t>休日＋時間外労働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FFFF00"/>
                          </a:solidFill>
                          <a:latin typeface="ＭＳ Ｐゴシック" pitchFamily="50" charset="-128"/>
                          <a:ea typeface="ＭＳ Ｐゴシック" pitchFamily="50" charset="-128"/>
                        </a:rPr>
                        <a:t>３５</a:t>
                      </a:r>
                      <a:r>
                        <a:rPr lang="ja-JP" altLang="en-US" sz="2600" b="0" i="0" u="none" strike="noStrike" baseline="0" dirty="0">
                          <a:latin typeface="ＭＳ Ｐゴシック" pitchFamily="50" charset="-128"/>
                          <a:ea typeface="ＭＳ Ｐゴシック" pitchFamily="50" charset="-128"/>
                        </a:rPr>
                        <a:t>％以上</a:t>
                      </a:r>
                      <a:endParaRPr lang="ja-JP" altLang="en-US" sz="2600" b="0" i="0" u="none" strike="noStrike" baseline="0" dirty="0">
                        <a:solidFill>
                          <a:srgbClr val="0000FF"/>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zh-TW" altLang="en-US" sz="2600" b="0" i="0" u="none" strike="noStrike" baseline="0" dirty="0">
                          <a:solidFill>
                            <a:schemeClr val="bg1"/>
                          </a:solidFill>
                          <a:latin typeface="ＭＳ Ｐゴシック" pitchFamily="50" charset="-128"/>
                          <a:ea typeface="ＭＳ Ｐゴシック" pitchFamily="50" charset="-128"/>
                        </a:rPr>
                        <a:t>時間外＋深夜労働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002060"/>
                          </a:solidFill>
                          <a:latin typeface="ＭＳ Ｐゴシック" pitchFamily="50" charset="-128"/>
                          <a:ea typeface="ＭＳ Ｐゴシック" pitchFamily="50" charset="-128"/>
                        </a:rPr>
                        <a:t>５０</a:t>
                      </a:r>
                      <a:r>
                        <a:rPr lang="ja-JP" altLang="en-US" sz="2600" b="0" i="0" u="none" strike="noStrike" baseline="0" dirty="0">
                          <a:solidFill>
                            <a:schemeClr val="bg1"/>
                          </a:solidFill>
                          <a:latin typeface="ＭＳ Ｐゴシック" pitchFamily="50" charset="-128"/>
                          <a:ea typeface="ＭＳ Ｐゴシック" pitchFamily="50" charset="-128"/>
                        </a:rPr>
                        <a:t>％以上</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fontAlgn="ctr"/>
                      <a:r>
                        <a:rPr lang="zh-TW" altLang="en-US" sz="2600" b="0" i="0" u="none" strike="noStrike" baseline="0" dirty="0">
                          <a:solidFill>
                            <a:schemeClr val="bg1"/>
                          </a:solidFill>
                          <a:latin typeface="ＭＳ Ｐゴシック" pitchFamily="50" charset="-128"/>
                          <a:ea typeface="ＭＳ Ｐゴシック" pitchFamily="50" charset="-128"/>
                        </a:rPr>
                        <a:t>時間外（</a:t>
                      </a:r>
                      <a:r>
                        <a:rPr lang="zh-TW" altLang="en-US" sz="2600" b="0" i="0" u="none" strike="noStrike" baseline="0" dirty="0">
                          <a:solidFill>
                            <a:srgbClr val="002060"/>
                          </a:solidFill>
                          <a:latin typeface="ＭＳ Ｐゴシック" pitchFamily="50" charset="-128"/>
                          <a:ea typeface="ＭＳ Ｐゴシック" pitchFamily="50" charset="-128"/>
                        </a:rPr>
                        <a:t>２５</a:t>
                      </a:r>
                      <a:r>
                        <a:rPr lang="zh-TW" altLang="en-US" sz="2600" b="0" i="0" u="none" strike="noStrike" baseline="0" dirty="0">
                          <a:solidFill>
                            <a:schemeClr val="bg1"/>
                          </a:solidFill>
                          <a:latin typeface="ＭＳ Ｐゴシック" pitchFamily="50" charset="-128"/>
                          <a:ea typeface="ＭＳ Ｐゴシック" pitchFamily="50" charset="-128"/>
                        </a:rPr>
                        <a:t>％）＋深夜（</a:t>
                      </a:r>
                      <a:r>
                        <a:rPr lang="zh-TW" altLang="en-US" sz="2600" b="0" i="0" u="none" strike="noStrike" baseline="0" dirty="0">
                          <a:solidFill>
                            <a:srgbClr val="002060"/>
                          </a:solidFill>
                          <a:latin typeface="ＭＳ Ｐゴシック" pitchFamily="50" charset="-128"/>
                          <a:ea typeface="ＭＳ Ｐゴシック" pitchFamily="50" charset="-128"/>
                        </a:rPr>
                        <a:t>２５</a:t>
                      </a:r>
                      <a:r>
                        <a:rPr lang="zh-TW" altLang="en-US" sz="2600" b="0" i="0" u="none" strike="noStrike" baseline="0" dirty="0">
                          <a:solidFill>
                            <a:schemeClr val="bg1"/>
                          </a:solidFill>
                          <a:latin typeface="ＭＳ Ｐゴシック" pitchFamily="50" charset="-128"/>
                          <a:ea typeface="ＭＳ Ｐゴシック" pitchFamily="50" charset="-128"/>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a:solidFill>
                            <a:schemeClr val="bg1"/>
                          </a:solidFill>
                          <a:latin typeface="ＭＳ Ｐゴシック" pitchFamily="50" charset="-128"/>
                          <a:ea typeface="ＭＳ Ｐゴシック" pitchFamily="50" charset="-128"/>
                        </a:rPr>
                        <a:t>休日＋深夜労働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002060"/>
                          </a:solidFill>
                          <a:latin typeface="ＭＳ Ｐゴシック" pitchFamily="50" charset="-128"/>
                          <a:ea typeface="ＭＳ Ｐゴシック" pitchFamily="50" charset="-128"/>
                        </a:rPr>
                        <a:t>６０</a:t>
                      </a:r>
                      <a:r>
                        <a:rPr lang="ja-JP" altLang="en-US" sz="2600" b="0" i="0" u="none" strike="noStrike" baseline="0" dirty="0">
                          <a:solidFill>
                            <a:schemeClr val="bg1"/>
                          </a:solidFill>
                          <a:latin typeface="ＭＳ Ｐゴシック" pitchFamily="50" charset="-128"/>
                          <a:ea typeface="ＭＳ Ｐゴシック" pitchFamily="50" charset="-128"/>
                        </a:rPr>
                        <a:t>％以上</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fontAlgn="ctr"/>
                      <a:r>
                        <a:rPr lang="ja-JP" altLang="en-US" sz="2600" b="0" i="0" u="none" strike="noStrike" baseline="0" dirty="0">
                          <a:solidFill>
                            <a:schemeClr val="bg1"/>
                          </a:solidFill>
                          <a:latin typeface="ＭＳ Ｐゴシック" pitchFamily="50" charset="-128"/>
                          <a:ea typeface="ＭＳ Ｐゴシック" pitchFamily="50" charset="-128"/>
                        </a:rPr>
                        <a:t>休日（</a:t>
                      </a:r>
                      <a:r>
                        <a:rPr lang="ja-JP" altLang="en-US" sz="2600" b="0" i="0" u="none" strike="noStrike" baseline="0" dirty="0">
                          <a:solidFill>
                            <a:srgbClr val="002060"/>
                          </a:solidFill>
                          <a:latin typeface="ＭＳ Ｐゴシック" pitchFamily="50" charset="-128"/>
                          <a:ea typeface="ＭＳ Ｐゴシック" pitchFamily="50" charset="-128"/>
                        </a:rPr>
                        <a:t>３５</a:t>
                      </a:r>
                      <a:r>
                        <a:rPr lang="ja-JP" altLang="en-US" sz="2600" b="0" i="0" u="none" strike="noStrike" baseline="0" dirty="0">
                          <a:solidFill>
                            <a:schemeClr val="bg1"/>
                          </a:solidFill>
                          <a:latin typeface="ＭＳ Ｐゴシック" pitchFamily="50" charset="-128"/>
                          <a:ea typeface="ＭＳ Ｐゴシック" pitchFamily="50" charset="-128"/>
                        </a:rPr>
                        <a:t>％）＋深夜（</a:t>
                      </a:r>
                      <a:r>
                        <a:rPr lang="ja-JP" altLang="en-US" sz="2600" b="0" i="0" u="none" strike="noStrike" baseline="0" dirty="0">
                          <a:solidFill>
                            <a:srgbClr val="002060"/>
                          </a:solidFill>
                          <a:latin typeface="ＭＳ Ｐゴシック" pitchFamily="50" charset="-128"/>
                          <a:ea typeface="ＭＳ Ｐゴシック" pitchFamily="50" charset="-128"/>
                        </a:rPr>
                        <a:t>２５</a:t>
                      </a:r>
                      <a:r>
                        <a:rPr lang="ja-JP" altLang="en-US" sz="2600" b="0" i="0" u="none" strike="noStrike" baseline="0" dirty="0">
                          <a:solidFill>
                            <a:schemeClr val="bg1"/>
                          </a:solidFill>
                          <a:latin typeface="ＭＳ Ｐゴシック" pitchFamily="50" charset="-128"/>
                          <a:ea typeface="ＭＳ Ｐゴシック" pitchFamily="50" charset="-128"/>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bl>
          </a:graphicData>
        </a:graphic>
      </p:graphicFrame>
      <p:sp>
        <p:nvSpPr>
          <p:cNvPr id="13314" name="Rectangle 2"/>
          <p:cNvSpPr>
            <a:spLocks noGrp="1" noChangeArrowheads="1"/>
          </p:cNvSpPr>
          <p:nvPr>
            <p:ph type="title"/>
          </p:nvPr>
        </p:nvSpPr>
        <p:spPr>
          <a:xfrm>
            <a:off x="571500" y="457200"/>
            <a:ext cx="8143875" cy="1371600"/>
          </a:xfrm>
        </p:spPr>
        <p:txBody>
          <a:bodyPr/>
          <a:lstStyle/>
          <a:p>
            <a:pPr eaLnBrk="1" fontAlgn="auto" hangingPunct="1">
              <a:spcAft>
                <a:spcPts val="0"/>
              </a:spcAft>
              <a:defRPr/>
            </a:pPr>
            <a:r>
              <a:rPr lang="ja-JP" altLang="en-US" sz="4000" smtClean="0"/>
              <a:t>Ｑ３．賃金は何％増えるか？</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idx="1"/>
          </p:nvPr>
        </p:nvGraphicFramePr>
        <p:xfrm>
          <a:off x="214282" y="1785926"/>
          <a:ext cx="8688389" cy="4446270"/>
        </p:xfrm>
        <a:graphic>
          <a:graphicData uri="http://schemas.openxmlformats.org/drawingml/2006/table">
            <a:tbl>
              <a:tblPr firstRow="1" bandRow="1">
                <a:tableStyleId>{D113A9D2-9D6B-4929-AA2D-F23B5EE8CBE7}</a:tableStyleId>
              </a:tblPr>
              <a:tblGrid>
                <a:gridCol w="290513"/>
                <a:gridCol w="2697163"/>
                <a:gridCol w="1512888"/>
                <a:gridCol w="4187825"/>
              </a:tblGrid>
              <a:tr h="741045">
                <a:tc>
                  <a:txBody>
                    <a:bodyPr/>
                    <a:lstStyle/>
                    <a:p>
                      <a:pPr algn="r" fontAlgn="ctr"/>
                      <a:r>
                        <a:rPr lang="en-US" altLang="ja-JP" sz="2600" b="0" i="0" u="none" strike="noStrike" baseline="0" dirty="0" smtClean="0">
                          <a:solidFill>
                            <a:srgbClr val="FFFF00"/>
                          </a:solidFill>
                          <a:latin typeface="ＭＳ Ｐゴシック" pitchFamily="50" charset="-128"/>
                          <a:ea typeface="ＭＳ Ｐゴシック" pitchFamily="50" charset="-128"/>
                        </a:rPr>
                        <a:t>1</a:t>
                      </a:r>
                      <a:endParaRPr lang="en-US" altLang="ja-JP" sz="2600" b="0" i="0" u="none" strike="noStrike" baseline="0" dirty="0">
                        <a:solidFill>
                          <a:srgbClr val="FFFF00"/>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時間外労働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FFFF00"/>
                          </a:solidFill>
                          <a:latin typeface="ＭＳ Ｐゴシック" pitchFamily="50" charset="-128"/>
                          <a:ea typeface="ＭＳ Ｐゴシック" pitchFamily="50" charset="-128"/>
                        </a:rPr>
                        <a:t>２５</a:t>
                      </a:r>
                      <a:r>
                        <a:rPr lang="ja-JP" altLang="en-US" sz="2600" b="0" i="0" u="none" strike="noStrike" baseline="0" dirty="0">
                          <a:latin typeface="ＭＳ Ｐゴシック" pitchFamily="50" charset="-128"/>
                          <a:ea typeface="ＭＳ Ｐゴシック" pitchFamily="50" charset="-128"/>
                        </a:rPr>
                        <a:t>％以上</a:t>
                      </a:r>
                      <a:endParaRPr lang="ja-JP" altLang="en-US" sz="2600" b="0" i="0" u="none" strike="noStrike" baseline="0" dirty="0">
                        <a:solidFill>
                          <a:srgbClr val="0000FF"/>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r" fontAlgn="ctr"/>
                      <a:r>
                        <a:rPr lang="ja-JP" altLang="en-US" sz="2600" b="0" i="0" u="none" strike="noStrike" baseline="0" dirty="0">
                          <a:latin typeface="ＭＳ Ｐゴシック" pitchFamily="50" charset="-128"/>
                          <a:ea typeface="ＭＳ Ｐゴシック" pitchFamily="50" charset="-128"/>
                        </a:rPr>
                        <a:t>８時間／１日以上の労働時間</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深夜労働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FFFF00"/>
                          </a:solidFill>
                          <a:latin typeface="ＭＳ Ｐゴシック" pitchFamily="50" charset="-128"/>
                          <a:ea typeface="ＭＳ Ｐゴシック" pitchFamily="50" charset="-128"/>
                        </a:rPr>
                        <a:t>２５</a:t>
                      </a:r>
                      <a:r>
                        <a:rPr lang="ja-JP" altLang="en-US" sz="2600" b="0" i="0" u="none" strike="noStrike" baseline="0" dirty="0">
                          <a:latin typeface="ＭＳ Ｐゴシック" pitchFamily="50" charset="-128"/>
                          <a:ea typeface="ＭＳ Ｐゴシック" pitchFamily="50" charset="-128"/>
                        </a:rPr>
                        <a:t>％以上</a:t>
                      </a:r>
                      <a:endParaRPr lang="ja-JP" altLang="en-US" sz="2600" b="0" i="0" u="none" strike="noStrike" baseline="0" dirty="0">
                        <a:solidFill>
                          <a:srgbClr val="0000FF"/>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a:latin typeface="ＭＳ Ｐゴシック" pitchFamily="50" charset="-128"/>
                          <a:ea typeface="ＭＳ Ｐゴシック" pitchFamily="50" charset="-128"/>
                        </a:rPr>
                        <a:t>休日労働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FFFF00"/>
                          </a:solidFill>
                          <a:latin typeface="ＭＳ Ｐゴシック" pitchFamily="50" charset="-128"/>
                          <a:ea typeface="ＭＳ Ｐゴシック" pitchFamily="50" charset="-128"/>
                        </a:rPr>
                        <a:t>３５</a:t>
                      </a:r>
                      <a:r>
                        <a:rPr lang="ja-JP" altLang="en-US" sz="2600" b="0" i="0" u="none" strike="noStrike" baseline="0" dirty="0">
                          <a:latin typeface="ＭＳ Ｐゴシック" pitchFamily="50" charset="-128"/>
                          <a:ea typeface="ＭＳ Ｐゴシック" pitchFamily="50" charset="-128"/>
                        </a:rPr>
                        <a:t>％以上</a:t>
                      </a:r>
                      <a:endParaRPr lang="ja-JP" altLang="en-US" sz="2600" b="0" i="0" u="none" strike="noStrike" baseline="0" dirty="0">
                        <a:solidFill>
                          <a:srgbClr val="0000FF"/>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zh-TW" altLang="en-US" sz="2600" b="0" i="0" u="none" strike="noStrike" baseline="0" dirty="0">
                          <a:latin typeface="ＭＳ Ｐゴシック" pitchFamily="50" charset="-128"/>
                          <a:ea typeface="ＭＳ Ｐゴシック" pitchFamily="50" charset="-128"/>
                        </a:rPr>
                        <a:t>休日＋時間外労働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FFFF00"/>
                          </a:solidFill>
                          <a:latin typeface="ＭＳ Ｐゴシック" pitchFamily="50" charset="-128"/>
                          <a:ea typeface="ＭＳ Ｐゴシック" pitchFamily="50" charset="-128"/>
                        </a:rPr>
                        <a:t>３５</a:t>
                      </a:r>
                      <a:r>
                        <a:rPr lang="ja-JP" altLang="en-US" sz="2600" b="0" i="0" u="none" strike="noStrike" baseline="0" dirty="0">
                          <a:latin typeface="ＭＳ Ｐゴシック" pitchFamily="50" charset="-128"/>
                          <a:ea typeface="ＭＳ Ｐゴシック" pitchFamily="50" charset="-128"/>
                        </a:rPr>
                        <a:t>％以上</a:t>
                      </a:r>
                      <a:endParaRPr lang="ja-JP" altLang="en-US" sz="2600" b="0" i="0" u="none" strike="noStrike" baseline="0" dirty="0">
                        <a:solidFill>
                          <a:srgbClr val="0000FF"/>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zh-TW" altLang="en-US" sz="2600" b="0" i="0" u="none" strike="noStrike" baseline="0" dirty="0">
                          <a:solidFill>
                            <a:schemeClr val="bg1"/>
                          </a:solidFill>
                          <a:latin typeface="ＭＳ Ｐゴシック" pitchFamily="50" charset="-128"/>
                          <a:ea typeface="ＭＳ Ｐゴシック" pitchFamily="50" charset="-128"/>
                        </a:rPr>
                        <a:t>時間外＋深夜労働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002060"/>
                          </a:solidFill>
                          <a:latin typeface="ＭＳ Ｐゴシック" pitchFamily="50" charset="-128"/>
                          <a:ea typeface="ＭＳ Ｐゴシック" pitchFamily="50" charset="-128"/>
                        </a:rPr>
                        <a:t>５０</a:t>
                      </a:r>
                      <a:r>
                        <a:rPr lang="ja-JP" altLang="en-US" sz="2600" b="0" i="0" u="none" strike="noStrike" baseline="0" dirty="0">
                          <a:solidFill>
                            <a:schemeClr val="bg1"/>
                          </a:solidFill>
                          <a:latin typeface="ＭＳ Ｐゴシック" pitchFamily="50" charset="-128"/>
                          <a:ea typeface="ＭＳ Ｐゴシック" pitchFamily="50" charset="-128"/>
                        </a:rPr>
                        <a:t>％以上</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fontAlgn="ctr"/>
                      <a:r>
                        <a:rPr lang="zh-TW" altLang="en-US" sz="2600" b="0" i="0" u="none" strike="noStrike" baseline="0" dirty="0">
                          <a:solidFill>
                            <a:schemeClr val="bg1"/>
                          </a:solidFill>
                          <a:latin typeface="ＭＳ Ｐゴシック" pitchFamily="50" charset="-128"/>
                          <a:ea typeface="ＭＳ Ｐゴシック" pitchFamily="50" charset="-128"/>
                        </a:rPr>
                        <a:t>時間外（</a:t>
                      </a:r>
                      <a:r>
                        <a:rPr lang="zh-TW" altLang="en-US" sz="2600" b="0" i="0" u="none" strike="noStrike" baseline="0" dirty="0">
                          <a:solidFill>
                            <a:srgbClr val="FFFF00"/>
                          </a:solidFill>
                          <a:latin typeface="ＭＳ Ｐゴシック" pitchFamily="50" charset="-128"/>
                          <a:ea typeface="ＭＳ Ｐゴシック" pitchFamily="50" charset="-128"/>
                        </a:rPr>
                        <a:t>２５</a:t>
                      </a:r>
                      <a:r>
                        <a:rPr lang="zh-TW" altLang="en-US" sz="2600" b="0" i="0" u="none" strike="noStrike" baseline="0" dirty="0">
                          <a:solidFill>
                            <a:schemeClr val="bg1"/>
                          </a:solidFill>
                          <a:latin typeface="ＭＳ Ｐゴシック" pitchFamily="50" charset="-128"/>
                          <a:ea typeface="ＭＳ Ｐゴシック" pitchFamily="50" charset="-128"/>
                        </a:rPr>
                        <a:t>％）＋深夜（</a:t>
                      </a:r>
                      <a:r>
                        <a:rPr lang="zh-TW" altLang="en-US" sz="2600" b="0" i="0" u="none" strike="noStrike" baseline="0" dirty="0">
                          <a:solidFill>
                            <a:srgbClr val="002060"/>
                          </a:solidFill>
                          <a:latin typeface="ＭＳ Ｐゴシック" pitchFamily="50" charset="-128"/>
                          <a:ea typeface="ＭＳ Ｐゴシック" pitchFamily="50" charset="-128"/>
                        </a:rPr>
                        <a:t>２５</a:t>
                      </a:r>
                      <a:r>
                        <a:rPr lang="zh-TW" altLang="en-US" sz="2600" b="0" i="0" u="none" strike="noStrike" baseline="0" dirty="0">
                          <a:solidFill>
                            <a:schemeClr val="bg1"/>
                          </a:solidFill>
                          <a:latin typeface="ＭＳ Ｐゴシック" pitchFamily="50" charset="-128"/>
                          <a:ea typeface="ＭＳ Ｐゴシック" pitchFamily="50" charset="-128"/>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chemeClr val="bg1"/>
                          </a:solidFill>
                          <a:latin typeface="ＭＳ Ｐゴシック" pitchFamily="50" charset="-128"/>
                          <a:ea typeface="ＭＳ Ｐゴシック" pitchFamily="50" charset="-128"/>
                        </a:rPr>
                        <a:t>休日＋深夜労働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002060"/>
                          </a:solidFill>
                          <a:latin typeface="ＭＳ Ｐゴシック" pitchFamily="50" charset="-128"/>
                          <a:ea typeface="ＭＳ Ｐゴシック" pitchFamily="50" charset="-128"/>
                        </a:rPr>
                        <a:t>６０</a:t>
                      </a:r>
                      <a:r>
                        <a:rPr lang="ja-JP" altLang="en-US" sz="2600" b="0" i="0" u="none" strike="noStrike" baseline="0" dirty="0">
                          <a:solidFill>
                            <a:schemeClr val="bg1"/>
                          </a:solidFill>
                          <a:latin typeface="ＭＳ Ｐゴシック" pitchFamily="50" charset="-128"/>
                          <a:ea typeface="ＭＳ Ｐゴシック" pitchFamily="50" charset="-128"/>
                        </a:rPr>
                        <a:t>％以上</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fontAlgn="ctr"/>
                      <a:r>
                        <a:rPr lang="ja-JP" altLang="en-US" sz="2600" b="0" i="0" u="none" strike="noStrike" baseline="0" dirty="0">
                          <a:solidFill>
                            <a:schemeClr val="bg1"/>
                          </a:solidFill>
                          <a:latin typeface="ＭＳ Ｐゴシック" pitchFamily="50" charset="-128"/>
                          <a:ea typeface="ＭＳ Ｐゴシック" pitchFamily="50" charset="-128"/>
                        </a:rPr>
                        <a:t>休日（</a:t>
                      </a:r>
                      <a:r>
                        <a:rPr lang="ja-JP" altLang="en-US" sz="2600" b="0" i="0" u="none" strike="noStrike" baseline="0" dirty="0">
                          <a:solidFill>
                            <a:srgbClr val="002060"/>
                          </a:solidFill>
                          <a:latin typeface="ＭＳ Ｐゴシック" pitchFamily="50" charset="-128"/>
                          <a:ea typeface="ＭＳ Ｐゴシック" pitchFamily="50" charset="-128"/>
                        </a:rPr>
                        <a:t>３５</a:t>
                      </a:r>
                      <a:r>
                        <a:rPr lang="ja-JP" altLang="en-US" sz="2600" b="0" i="0" u="none" strike="noStrike" baseline="0" dirty="0">
                          <a:solidFill>
                            <a:schemeClr val="bg1"/>
                          </a:solidFill>
                          <a:latin typeface="ＭＳ Ｐゴシック" pitchFamily="50" charset="-128"/>
                          <a:ea typeface="ＭＳ Ｐゴシック" pitchFamily="50" charset="-128"/>
                        </a:rPr>
                        <a:t>％）＋深夜（</a:t>
                      </a:r>
                      <a:r>
                        <a:rPr lang="ja-JP" altLang="en-US" sz="2600" b="0" i="0" u="none" strike="noStrike" baseline="0" dirty="0">
                          <a:solidFill>
                            <a:srgbClr val="002060"/>
                          </a:solidFill>
                          <a:latin typeface="ＭＳ Ｐゴシック" pitchFamily="50" charset="-128"/>
                          <a:ea typeface="ＭＳ Ｐゴシック" pitchFamily="50" charset="-128"/>
                        </a:rPr>
                        <a:t>２５</a:t>
                      </a:r>
                      <a:r>
                        <a:rPr lang="ja-JP" altLang="en-US" sz="2600" b="0" i="0" u="none" strike="noStrike" baseline="0" dirty="0">
                          <a:solidFill>
                            <a:schemeClr val="bg1"/>
                          </a:solidFill>
                          <a:latin typeface="ＭＳ Ｐゴシック" pitchFamily="50" charset="-128"/>
                          <a:ea typeface="ＭＳ Ｐゴシック" pitchFamily="50" charset="-128"/>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bl>
          </a:graphicData>
        </a:graphic>
      </p:graphicFrame>
      <p:sp>
        <p:nvSpPr>
          <p:cNvPr id="14338" name="Rectangle 2"/>
          <p:cNvSpPr>
            <a:spLocks noGrp="1" noChangeArrowheads="1"/>
          </p:cNvSpPr>
          <p:nvPr>
            <p:ph type="title"/>
          </p:nvPr>
        </p:nvSpPr>
        <p:spPr>
          <a:xfrm>
            <a:off x="571500" y="457200"/>
            <a:ext cx="8143875" cy="1371600"/>
          </a:xfrm>
        </p:spPr>
        <p:txBody>
          <a:bodyPr/>
          <a:lstStyle/>
          <a:p>
            <a:pPr eaLnBrk="1" fontAlgn="auto" hangingPunct="1">
              <a:spcAft>
                <a:spcPts val="0"/>
              </a:spcAft>
              <a:defRPr/>
            </a:pPr>
            <a:r>
              <a:rPr lang="ja-JP" altLang="en-US" sz="4000" dirty="0" smtClean="0"/>
              <a:t>Ｑ３．賃金は何％増えるか？</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idx="1"/>
          </p:nvPr>
        </p:nvGraphicFramePr>
        <p:xfrm>
          <a:off x="214282" y="1785926"/>
          <a:ext cx="8688389" cy="4446270"/>
        </p:xfrm>
        <a:graphic>
          <a:graphicData uri="http://schemas.openxmlformats.org/drawingml/2006/table">
            <a:tbl>
              <a:tblPr firstRow="1" bandRow="1">
                <a:tableStyleId>{D113A9D2-9D6B-4929-AA2D-F23B5EE8CBE7}</a:tableStyleId>
              </a:tblPr>
              <a:tblGrid>
                <a:gridCol w="290513"/>
                <a:gridCol w="2697163"/>
                <a:gridCol w="1512888"/>
                <a:gridCol w="4187825"/>
              </a:tblGrid>
              <a:tr h="741045">
                <a:tc>
                  <a:txBody>
                    <a:bodyPr/>
                    <a:lstStyle/>
                    <a:p>
                      <a:pPr algn="r" fontAlgn="ctr"/>
                      <a:r>
                        <a:rPr lang="en-US" altLang="ja-JP" sz="2600" b="0" i="0" u="none" strike="noStrike" baseline="0" dirty="0" smtClean="0">
                          <a:solidFill>
                            <a:srgbClr val="FFFF00"/>
                          </a:solidFill>
                          <a:latin typeface="ＭＳ Ｐゴシック" pitchFamily="50" charset="-128"/>
                          <a:ea typeface="ＭＳ Ｐゴシック" pitchFamily="50" charset="-128"/>
                        </a:rPr>
                        <a:t>1</a:t>
                      </a:r>
                      <a:endParaRPr lang="en-US" altLang="ja-JP" sz="2600" b="0" i="0" u="none" strike="noStrike" baseline="0" dirty="0">
                        <a:solidFill>
                          <a:srgbClr val="FFFF00"/>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時間外労働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FFFF00"/>
                          </a:solidFill>
                          <a:latin typeface="ＭＳ Ｐゴシック" pitchFamily="50" charset="-128"/>
                          <a:ea typeface="ＭＳ Ｐゴシック" pitchFamily="50" charset="-128"/>
                        </a:rPr>
                        <a:t>２５</a:t>
                      </a:r>
                      <a:r>
                        <a:rPr lang="ja-JP" altLang="en-US" sz="2600" b="0" i="0" u="none" strike="noStrike" baseline="0" dirty="0">
                          <a:latin typeface="ＭＳ Ｐゴシック" pitchFamily="50" charset="-128"/>
                          <a:ea typeface="ＭＳ Ｐゴシック" pitchFamily="50" charset="-128"/>
                        </a:rPr>
                        <a:t>％以上</a:t>
                      </a:r>
                      <a:endParaRPr lang="ja-JP" altLang="en-US" sz="2600" b="0" i="0" u="none" strike="noStrike" baseline="0" dirty="0">
                        <a:solidFill>
                          <a:srgbClr val="0000FF"/>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r" fontAlgn="ctr"/>
                      <a:r>
                        <a:rPr lang="ja-JP" altLang="en-US" sz="2600" b="0" i="0" u="none" strike="noStrike" baseline="0" dirty="0">
                          <a:latin typeface="ＭＳ Ｐゴシック" pitchFamily="50" charset="-128"/>
                          <a:ea typeface="ＭＳ Ｐゴシック" pitchFamily="50" charset="-128"/>
                        </a:rPr>
                        <a:t>８時間／１日以上の労働時間</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深夜労働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FFFF00"/>
                          </a:solidFill>
                          <a:latin typeface="ＭＳ Ｐゴシック" pitchFamily="50" charset="-128"/>
                          <a:ea typeface="ＭＳ Ｐゴシック" pitchFamily="50" charset="-128"/>
                        </a:rPr>
                        <a:t>２５</a:t>
                      </a:r>
                      <a:r>
                        <a:rPr lang="ja-JP" altLang="en-US" sz="2600" b="0" i="0" u="none" strike="noStrike" baseline="0" dirty="0">
                          <a:latin typeface="ＭＳ Ｐゴシック" pitchFamily="50" charset="-128"/>
                          <a:ea typeface="ＭＳ Ｐゴシック" pitchFamily="50" charset="-128"/>
                        </a:rPr>
                        <a:t>％以上</a:t>
                      </a:r>
                      <a:endParaRPr lang="ja-JP" altLang="en-US" sz="2600" b="0" i="0" u="none" strike="noStrike" baseline="0" dirty="0">
                        <a:solidFill>
                          <a:srgbClr val="0000FF"/>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a:latin typeface="ＭＳ Ｐゴシック" pitchFamily="50" charset="-128"/>
                          <a:ea typeface="ＭＳ Ｐゴシック" pitchFamily="50" charset="-128"/>
                        </a:rPr>
                        <a:t>休日労働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FFFF00"/>
                          </a:solidFill>
                          <a:latin typeface="ＭＳ Ｐゴシック" pitchFamily="50" charset="-128"/>
                          <a:ea typeface="ＭＳ Ｐゴシック" pitchFamily="50" charset="-128"/>
                        </a:rPr>
                        <a:t>３５</a:t>
                      </a:r>
                      <a:r>
                        <a:rPr lang="ja-JP" altLang="en-US" sz="2600" b="0" i="0" u="none" strike="noStrike" baseline="0" dirty="0">
                          <a:latin typeface="ＭＳ Ｐゴシック" pitchFamily="50" charset="-128"/>
                          <a:ea typeface="ＭＳ Ｐゴシック" pitchFamily="50" charset="-128"/>
                        </a:rPr>
                        <a:t>％以上</a:t>
                      </a:r>
                      <a:endParaRPr lang="ja-JP" altLang="en-US" sz="2600" b="0" i="0" u="none" strike="noStrike" baseline="0" dirty="0">
                        <a:solidFill>
                          <a:srgbClr val="0000FF"/>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zh-TW" altLang="en-US" sz="2600" b="0" i="0" u="none" strike="noStrike" baseline="0" dirty="0">
                          <a:latin typeface="ＭＳ Ｐゴシック" pitchFamily="50" charset="-128"/>
                          <a:ea typeface="ＭＳ Ｐゴシック" pitchFamily="50" charset="-128"/>
                        </a:rPr>
                        <a:t>休日＋時間外労働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FFFF00"/>
                          </a:solidFill>
                          <a:latin typeface="ＭＳ Ｐゴシック" pitchFamily="50" charset="-128"/>
                          <a:ea typeface="ＭＳ Ｐゴシック" pitchFamily="50" charset="-128"/>
                        </a:rPr>
                        <a:t>３５</a:t>
                      </a:r>
                      <a:r>
                        <a:rPr lang="ja-JP" altLang="en-US" sz="2600" b="0" i="0" u="none" strike="noStrike" baseline="0" dirty="0">
                          <a:latin typeface="ＭＳ Ｐゴシック" pitchFamily="50" charset="-128"/>
                          <a:ea typeface="ＭＳ Ｐゴシック" pitchFamily="50" charset="-128"/>
                        </a:rPr>
                        <a:t>％以上</a:t>
                      </a:r>
                      <a:endParaRPr lang="ja-JP" altLang="en-US" sz="2600" b="0" i="0" u="none" strike="noStrike" baseline="0" dirty="0">
                        <a:solidFill>
                          <a:srgbClr val="0000FF"/>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zh-TW" altLang="en-US" sz="2600" b="0" i="0" u="none" strike="noStrike" baseline="0" dirty="0">
                          <a:solidFill>
                            <a:schemeClr val="bg1"/>
                          </a:solidFill>
                          <a:latin typeface="ＭＳ Ｐゴシック" pitchFamily="50" charset="-128"/>
                          <a:ea typeface="ＭＳ Ｐゴシック" pitchFamily="50" charset="-128"/>
                        </a:rPr>
                        <a:t>時間外＋深夜労働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002060"/>
                          </a:solidFill>
                          <a:latin typeface="ＭＳ Ｐゴシック" pitchFamily="50" charset="-128"/>
                          <a:ea typeface="ＭＳ Ｐゴシック" pitchFamily="50" charset="-128"/>
                        </a:rPr>
                        <a:t>５０</a:t>
                      </a:r>
                      <a:r>
                        <a:rPr lang="ja-JP" altLang="en-US" sz="2600" b="0" i="0" u="none" strike="noStrike" baseline="0" dirty="0">
                          <a:solidFill>
                            <a:schemeClr val="bg1"/>
                          </a:solidFill>
                          <a:latin typeface="ＭＳ Ｐゴシック" pitchFamily="50" charset="-128"/>
                          <a:ea typeface="ＭＳ Ｐゴシック" pitchFamily="50" charset="-128"/>
                        </a:rPr>
                        <a:t>％以上</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fontAlgn="ctr"/>
                      <a:r>
                        <a:rPr lang="zh-TW" altLang="en-US" sz="2600" b="0" i="0" u="none" strike="noStrike" baseline="0" dirty="0">
                          <a:solidFill>
                            <a:schemeClr val="bg1"/>
                          </a:solidFill>
                          <a:latin typeface="ＭＳ Ｐゴシック" pitchFamily="50" charset="-128"/>
                          <a:ea typeface="ＭＳ Ｐゴシック" pitchFamily="50" charset="-128"/>
                        </a:rPr>
                        <a:t>時間外（</a:t>
                      </a:r>
                      <a:r>
                        <a:rPr lang="zh-TW" altLang="en-US" sz="2600" b="0" i="0" u="none" strike="noStrike" baseline="0" dirty="0">
                          <a:solidFill>
                            <a:srgbClr val="FFFF00"/>
                          </a:solidFill>
                          <a:latin typeface="ＭＳ Ｐゴシック" pitchFamily="50" charset="-128"/>
                          <a:ea typeface="ＭＳ Ｐゴシック" pitchFamily="50" charset="-128"/>
                        </a:rPr>
                        <a:t>２５</a:t>
                      </a:r>
                      <a:r>
                        <a:rPr lang="zh-TW" altLang="en-US" sz="2600" b="0" i="0" u="none" strike="noStrike" baseline="0" dirty="0">
                          <a:solidFill>
                            <a:schemeClr val="bg1"/>
                          </a:solidFill>
                          <a:latin typeface="ＭＳ Ｐゴシック" pitchFamily="50" charset="-128"/>
                          <a:ea typeface="ＭＳ Ｐゴシック" pitchFamily="50" charset="-128"/>
                        </a:rPr>
                        <a:t>％）＋深夜（</a:t>
                      </a:r>
                      <a:r>
                        <a:rPr lang="zh-TW" altLang="en-US" sz="2600" b="0" i="0" u="none" strike="noStrike" baseline="0" dirty="0">
                          <a:solidFill>
                            <a:srgbClr val="FFFF00"/>
                          </a:solidFill>
                          <a:latin typeface="ＭＳ Ｐゴシック" pitchFamily="50" charset="-128"/>
                          <a:ea typeface="ＭＳ Ｐゴシック" pitchFamily="50" charset="-128"/>
                        </a:rPr>
                        <a:t>２５</a:t>
                      </a:r>
                      <a:r>
                        <a:rPr lang="zh-TW" altLang="en-US" sz="2600" b="0" i="0" u="none" strike="noStrike" baseline="0" dirty="0">
                          <a:solidFill>
                            <a:schemeClr val="bg1"/>
                          </a:solidFill>
                          <a:latin typeface="ＭＳ Ｐゴシック" pitchFamily="50" charset="-128"/>
                          <a:ea typeface="ＭＳ Ｐゴシック" pitchFamily="50" charset="-128"/>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chemeClr val="bg1"/>
                          </a:solidFill>
                          <a:latin typeface="ＭＳ Ｐゴシック" pitchFamily="50" charset="-128"/>
                          <a:ea typeface="ＭＳ Ｐゴシック" pitchFamily="50" charset="-128"/>
                        </a:rPr>
                        <a:t>休日＋深夜労働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002060"/>
                          </a:solidFill>
                          <a:latin typeface="ＭＳ Ｐゴシック" pitchFamily="50" charset="-128"/>
                          <a:ea typeface="ＭＳ Ｐゴシック" pitchFamily="50" charset="-128"/>
                        </a:rPr>
                        <a:t>６０</a:t>
                      </a:r>
                      <a:r>
                        <a:rPr lang="ja-JP" altLang="en-US" sz="2600" b="0" i="0" u="none" strike="noStrike" baseline="0" dirty="0">
                          <a:solidFill>
                            <a:schemeClr val="bg1"/>
                          </a:solidFill>
                          <a:latin typeface="ＭＳ Ｐゴシック" pitchFamily="50" charset="-128"/>
                          <a:ea typeface="ＭＳ Ｐゴシック" pitchFamily="50" charset="-128"/>
                        </a:rPr>
                        <a:t>％以上</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fontAlgn="ctr"/>
                      <a:r>
                        <a:rPr lang="ja-JP" altLang="en-US" sz="2600" b="0" i="0" u="none" strike="noStrike" baseline="0" dirty="0">
                          <a:solidFill>
                            <a:schemeClr val="bg1"/>
                          </a:solidFill>
                          <a:latin typeface="ＭＳ Ｐゴシック" pitchFamily="50" charset="-128"/>
                          <a:ea typeface="ＭＳ Ｐゴシック" pitchFamily="50" charset="-128"/>
                        </a:rPr>
                        <a:t>休日（</a:t>
                      </a:r>
                      <a:r>
                        <a:rPr lang="ja-JP" altLang="en-US" sz="2600" b="0" i="0" u="none" strike="noStrike" baseline="0" dirty="0">
                          <a:solidFill>
                            <a:srgbClr val="002060"/>
                          </a:solidFill>
                          <a:latin typeface="ＭＳ Ｐゴシック" pitchFamily="50" charset="-128"/>
                          <a:ea typeface="ＭＳ Ｐゴシック" pitchFamily="50" charset="-128"/>
                        </a:rPr>
                        <a:t>３５</a:t>
                      </a:r>
                      <a:r>
                        <a:rPr lang="ja-JP" altLang="en-US" sz="2600" b="0" i="0" u="none" strike="noStrike" baseline="0" dirty="0">
                          <a:solidFill>
                            <a:schemeClr val="bg1"/>
                          </a:solidFill>
                          <a:latin typeface="ＭＳ Ｐゴシック" pitchFamily="50" charset="-128"/>
                          <a:ea typeface="ＭＳ Ｐゴシック" pitchFamily="50" charset="-128"/>
                        </a:rPr>
                        <a:t>％）＋深夜（</a:t>
                      </a:r>
                      <a:r>
                        <a:rPr lang="ja-JP" altLang="en-US" sz="2600" b="0" i="0" u="none" strike="noStrike" baseline="0" dirty="0">
                          <a:solidFill>
                            <a:srgbClr val="002060"/>
                          </a:solidFill>
                          <a:latin typeface="ＭＳ Ｐゴシック" pitchFamily="50" charset="-128"/>
                          <a:ea typeface="ＭＳ Ｐゴシック" pitchFamily="50" charset="-128"/>
                        </a:rPr>
                        <a:t>２５</a:t>
                      </a:r>
                      <a:r>
                        <a:rPr lang="ja-JP" altLang="en-US" sz="2600" b="0" i="0" u="none" strike="noStrike" baseline="0" dirty="0">
                          <a:solidFill>
                            <a:schemeClr val="bg1"/>
                          </a:solidFill>
                          <a:latin typeface="ＭＳ Ｐゴシック" pitchFamily="50" charset="-128"/>
                          <a:ea typeface="ＭＳ Ｐゴシック" pitchFamily="50" charset="-128"/>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bl>
          </a:graphicData>
        </a:graphic>
      </p:graphicFrame>
      <p:sp>
        <p:nvSpPr>
          <p:cNvPr id="15362" name="Rectangle 2"/>
          <p:cNvSpPr>
            <a:spLocks noGrp="1" noChangeArrowheads="1"/>
          </p:cNvSpPr>
          <p:nvPr>
            <p:ph type="title"/>
          </p:nvPr>
        </p:nvSpPr>
        <p:spPr>
          <a:xfrm>
            <a:off x="571500" y="457200"/>
            <a:ext cx="8143875" cy="1371600"/>
          </a:xfrm>
        </p:spPr>
        <p:txBody>
          <a:bodyPr/>
          <a:lstStyle/>
          <a:p>
            <a:pPr eaLnBrk="1" fontAlgn="auto" hangingPunct="1">
              <a:spcAft>
                <a:spcPts val="0"/>
              </a:spcAft>
              <a:defRPr/>
            </a:pPr>
            <a:r>
              <a:rPr lang="ja-JP" altLang="en-US" sz="4000" smtClean="0"/>
              <a:t>Ｑ３．賃金は何％増えるか？</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idx="1"/>
          </p:nvPr>
        </p:nvGraphicFramePr>
        <p:xfrm>
          <a:off x="214282" y="1785926"/>
          <a:ext cx="8688389" cy="4446270"/>
        </p:xfrm>
        <a:graphic>
          <a:graphicData uri="http://schemas.openxmlformats.org/drawingml/2006/table">
            <a:tbl>
              <a:tblPr firstRow="1" bandRow="1">
                <a:tableStyleId>{D113A9D2-9D6B-4929-AA2D-F23B5EE8CBE7}</a:tableStyleId>
              </a:tblPr>
              <a:tblGrid>
                <a:gridCol w="290513"/>
                <a:gridCol w="2697163"/>
                <a:gridCol w="1512888"/>
                <a:gridCol w="4187825"/>
              </a:tblGrid>
              <a:tr h="741045">
                <a:tc>
                  <a:txBody>
                    <a:bodyPr/>
                    <a:lstStyle/>
                    <a:p>
                      <a:pPr algn="r" fontAlgn="ctr"/>
                      <a:r>
                        <a:rPr lang="en-US" altLang="ja-JP" sz="2600" b="0" i="0" u="none" strike="noStrike" baseline="0" dirty="0" smtClean="0">
                          <a:solidFill>
                            <a:srgbClr val="FFFF00"/>
                          </a:solidFill>
                          <a:latin typeface="ＭＳ Ｐゴシック" pitchFamily="50" charset="-128"/>
                          <a:ea typeface="ＭＳ Ｐゴシック" pitchFamily="50" charset="-128"/>
                        </a:rPr>
                        <a:t>1</a:t>
                      </a:r>
                      <a:endParaRPr lang="en-US" altLang="ja-JP" sz="2600" b="0" i="0" u="none" strike="noStrike" baseline="0" dirty="0">
                        <a:solidFill>
                          <a:srgbClr val="FFFF00"/>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時間外労働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FFFF00"/>
                          </a:solidFill>
                          <a:latin typeface="ＭＳ Ｐゴシック" pitchFamily="50" charset="-128"/>
                          <a:ea typeface="ＭＳ Ｐゴシック" pitchFamily="50" charset="-128"/>
                        </a:rPr>
                        <a:t>２５</a:t>
                      </a:r>
                      <a:r>
                        <a:rPr lang="ja-JP" altLang="en-US" sz="2600" b="0" i="0" u="none" strike="noStrike" baseline="0" dirty="0">
                          <a:latin typeface="ＭＳ Ｐゴシック" pitchFamily="50" charset="-128"/>
                          <a:ea typeface="ＭＳ Ｐゴシック" pitchFamily="50" charset="-128"/>
                        </a:rPr>
                        <a:t>％以上</a:t>
                      </a:r>
                      <a:endParaRPr lang="ja-JP" altLang="en-US" sz="2600" b="0" i="0" u="none" strike="noStrike" baseline="0" dirty="0">
                        <a:solidFill>
                          <a:srgbClr val="0000FF"/>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r" fontAlgn="ctr"/>
                      <a:r>
                        <a:rPr lang="ja-JP" altLang="en-US" sz="2600" b="0" i="0" u="none" strike="noStrike" baseline="0" dirty="0">
                          <a:latin typeface="ＭＳ Ｐゴシック" pitchFamily="50" charset="-128"/>
                          <a:ea typeface="ＭＳ Ｐゴシック" pitchFamily="50" charset="-128"/>
                        </a:rPr>
                        <a:t>８時間／１日以上の労働時間</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深夜労働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FFFF00"/>
                          </a:solidFill>
                          <a:latin typeface="ＭＳ Ｐゴシック" pitchFamily="50" charset="-128"/>
                          <a:ea typeface="ＭＳ Ｐゴシック" pitchFamily="50" charset="-128"/>
                        </a:rPr>
                        <a:t>２５</a:t>
                      </a:r>
                      <a:r>
                        <a:rPr lang="ja-JP" altLang="en-US" sz="2600" b="0" i="0" u="none" strike="noStrike" baseline="0" dirty="0">
                          <a:latin typeface="ＭＳ Ｐゴシック" pitchFamily="50" charset="-128"/>
                          <a:ea typeface="ＭＳ Ｐゴシック" pitchFamily="50" charset="-128"/>
                        </a:rPr>
                        <a:t>％以上</a:t>
                      </a:r>
                      <a:endParaRPr lang="ja-JP" altLang="en-US" sz="2600" b="0" i="0" u="none" strike="noStrike" baseline="0" dirty="0">
                        <a:solidFill>
                          <a:srgbClr val="0000FF"/>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a:latin typeface="ＭＳ Ｐゴシック" pitchFamily="50" charset="-128"/>
                          <a:ea typeface="ＭＳ Ｐゴシック" pitchFamily="50" charset="-128"/>
                        </a:rPr>
                        <a:t>休日労働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FFFF00"/>
                          </a:solidFill>
                          <a:latin typeface="ＭＳ Ｐゴシック" pitchFamily="50" charset="-128"/>
                          <a:ea typeface="ＭＳ Ｐゴシック" pitchFamily="50" charset="-128"/>
                        </a:rPr>
                        <a:t>３５</a:t>
                      </a:r>
                      <a:r>
                        <a:rPr lang="ja-JP" altLang="en-US" sz="2600" b="0" i="0" u="none" strike="noStrike" baseline="0" dirty="0">
                          <a:latin typeface="ＭＳ Ｐゴシック" pitchFamily="50" charset="-128"/>
                          <a:ea typeface="ＭＳ Ｐゴシック" pitchFamily="50" charset="-128"/>
                        </a:rPr>
                        <a:t>％以上</a:t>
                      </a:r>
                      <a:endParaRPr lang="ja-JP" altLang="en-US" sz="2600" b="0" i="0" u="none" strike="noStrike" baseline="0" dirty="0">
                        <a:solidFill>
                          <a:srgbClr val="0000FF"/>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zh-TW" altLang="en-US" sz="2600" b="0" i="0" u="none" strike="noStrike" baseline="0" dirty="0">
                          <a:latin typeface="ＭＳ Ｐゴシック" pitchFamily="50" charset="-128"/>
                          <a:ea typeface="ＭＳ Ｐゴシック" pitchFamily="50" charset="-128"/>
                        </a:rPr>
                        <a:t>休日＋時間外労働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FFFF00"/>
                          </a:solidFill>
                          <a:latin typeface="ＭＳ Ｐゴシック" pitchFamily="50" charset="-128"/>
                          <a:ea typeface="ＭＳ Ｐゴシック" pitchFamily="50" charset="-128"/>
                        </a:rPr>
                        <a:t>３５</a:t>
                      </a:r>
                      <a:r>
                        <a:rPr lang="ja-JP" altLang="en-US" sz="2600" b="0" i="0" u="none" strike="noStrike" baseline="0" dirty="0">
                          <a:latin typeface="ＭＳ Ｐゴシック" pitchFamily="50" charset="-128"/>
                          <a:ea typeface="ＭＳ Ｐゴシック" pitchFamily="50" charset="-128"/>
                        </a:rPr>
                        <a:t>％以上</a:t>
                      </a:r>
                      <a:endParaRPr lang="ja-JP" altLang="en-US" sz="2600" b="0" i="0" u="none" strike="noStrike" baseline="0" dirty="0">
                        <a:solidFill>
                          <a:srgbClr val="0000FF"/>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zh-TW" altLang="en-US" sz="2600" b="0" i="0" u="none" strike="noStrike" baseline="0" dirty="0">
                          <a:solidFill>
                            <a:schemeClr val="bg1"/>
                          </a:solidFill>
                          <a:latin typeface="ＭＳ Ｐゴシック" pitchFamily="50" charset="-128"/>
                          <a:ea typeface="ＭＳ Ｐゴシック" pitchFamily="50" charset="-128"/>
                        </a:rPr>
                        <a:t>時間外＋深夜労働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FFFF00"/>
                          </a:solidFill>
                          <a:latin typeface="ＭＳ Ｐゴシック" pitchFamily="50" charset="-128"/>
                          <a:ea typeface="ＭＳ Ｐゴシック" pitchFamily="50" charset="-128"/>
                        </a:rPr>
                        <a:t>５０</a:t>
                      </a:r>
                      <a:r>
                        <a:rPr lang="ja-JP" altLang="en-US" sz="2600" b="0" i="0" u="none" strike="noStrike" baseline="0" dirty="0">
                          <a:solidFill>
                            <a:schemeClr val="bg1"/>
                          </a:solidFill>
                          <a:latin typeface="ＭＳ Ｐゴシック" pitchFamily="50" charset="-128"/>
                          <a:ea typeface="ＭＳ Ｐゴシック" pitchFamily="50" charset="-128"/>
                        </a:rPr>
                        <a:t>％以上</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fontAlgn="ctr"/>
                      <a:r>
                        <a:rPr lang="zh-TW" altLang="en-US" sz="2600" b="0" i="0" u="none" strike="noStrike" baseline="0" dirty="0">
                          <a:solidFill>
                            <a:schemeClr val="bg1"/>
                          </a:solidFill>
                          <a:latin typeface="ＭＳ Ｐゴシック" pitchFamily="50" charset="-128"/>
                          <a:ea typeface="ＭＳ Ｐゴシック" pitchFamily="50" charset="-128"/>
                        </a:rPr>
                        <a:t>時間外（</a:t>
                      </a:r>
                      <a:r>
                        <a:rPr lang="zh-TW" altLang="en-US" sz="2600" b="0" i="0" u="none" strike="noStrike" baseline="0" dirty="0">
                          <a:solidFill>
                            <a:srgbClr val="FFFF00"/>
                          </a:solidFill>
                          <a:latin typeface="ＭＳ Ｐゴシック" pitchFamily="50" charset="-128"/>
                          <a:ea typeface="ＭＳ Ｐゴシック" pitchFamily="50" charset="-128"/>
                        </a:rPr>
                        <a:t>２５</a:t>
                      </a:r>
                      <a:r>
                        <a:rPr lang="zh-TW" altLang="en-US" sz="2600" b="0" i="0" u="none" strike="noStrike" baseline="0" dirty="0">
                          <a:solidFill>
                            <a:schemeClr val="bg1"/>
                          </a:solidFill>
                          <a:latin typeface="ＭＳ Ｐゴシック" pitchFamily="50" charset="-128"/>
                          <a:ea typeface="ＭＳ Ｐゴシック" pitchFamily="50" charset="-128"/>
                        </a:rPr>
                        <a:t>％）＋深夜（</a:t>
                      </a:r>
                      <a:r>
                        <a:rPr lang="zh-TW" altLang="en-US" sz="2600" b="0" i="0" u="none" strike="noStrike" baseline="0" dirty="0">
                          <a:solidFill>
                            <a:srgbClr val="FFFF00"/>
                          </a:solidFill>
                          <a:latin typeface="ＭＳ Ｐゴシック" pitchFamily="50" charset="-128"/>
                          <a:ea typeface="ＭＳ Ｐゴシック" pitchFamily="50" charset="-128"/>
                        </a:rPr>
                        <a:t>２５</a:t>
                      </a:r>
                      <a:r>
                        <a:rPr lang="zh-TW" altLang="en-US" sz="2600" b="0" i="0" u="none" strike="noStrike" baseline="0" dirty="0">
                          <a:solidFill>
                            <a:schemeClr val="bg1"/>
                          </a:solidFill>
                          <a:latin typeface="ＭＳ Ｐゴシック" pitchFamily="50" charset="-128"/>
                          <a:ea typeface="ＭＳ Ｐゴシック" pitchFamily="50" charset="-128"/>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a:solidFill>
                            <a:schemeClr val="bg1"/>
                          </a:solidFill>
                          <a:latin typeface="ＭＳ Ｐゴシック" pitchFamily="50" charset="-128"/>
                          <a:ea typeface="ＭＳ Ｐゴシック" pitchFamily="50" charset="-128"/>
                        </a:rPr>
                        <a:t>休日＋深夜労働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002060"/>
                          </a:solidFill>
                          <a:latin typeface="ＭＳ Ｐゴシック" pitchFamily="50" charset="-128"/>
                          <a:ea typeface="ＭＳ Ｐゴシック" pitchFamily="50" charset="-128"/>
                        </a:rPr>
                        <a:t>６０</a:t>
                      </a:r>
                      <a:r>
                        <a:rPr lang="ja-JP" altLang="en-US" sz="2600" b="0" i="0" u="none" strike="noStrike" baseline="0" dirty="0">
                          <a:solidFill>
                            <a:schemeClr val="bg1"/>
                          </a:solidFill>
                          <a:latin typeface="ＭＳ Ｐゴシック" pitchFamily="50" charset="-128"/>
                          <a:ea typeface="ＭＳ Ｐゴシック" pitchFamily="50" charset="-128"/>
                        </a:rPr>
                        <a:t>％以上</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fontAlgn="ctr"/>
                      <a:r>
                        <a:rPr lang="ja-JP" altLang="en-US" sz="2600" b="0" i="0" u="none" strike="noStrike" baseline="0" dirty="0">
                          <a:solidFill>
                            <a:schemeClr val="bg1"/>
                          </a:solidFill>
                          <a:latin typeface="ＭＳ Ｐゴシック" pitchFamily="50" charset="-128"/>
                          <a:ea typeface="ＭＳ Ｐゴシック" pitchFamily="50" charset="-128"/>
                        </a:rPr>
                        <a:t>休日（</a:t>
                      </a:r>
                      <a:r>
                        <a:rPr lang="ja-JP" altLang="en-US" sz="2600" b="0" i="0" u="none" strike="noStrike" baseline="0" dirty="0">
                          <a:solidFill>
                            <a:srgbClr val="002060"/>
                          </a:solidFill>
                          <a:latin typeface="ＭＳ Ｐゴシック" pitchFamily="50" charset="-128"/>
                          <a:ea typeface="ＭＳ Ｐゴシック" pitchFamily="50" charset="-128"/>
                        </a:rPr>
                        <a:t>３５</a:t>
                      </a:r>
                      <a:r>
                        <a:rPr lang="ja-JP" altLang="en-US" sz="2600" b="0" i="0" u="none" strike="noStrike" baseline="0" dirty="0">
                          <a:solidFill>
                            <a:schemeClr val="bg1"/>
                          </a:solidFill>
                          <a:latin typeface="ＭＳ Ｐゴシック" pitchFamily="50" charset="-128"/>
                          <a:ea typeface="ＭＳ Ｐゴシック" pitchFamily="50" charset="-128"/>
                        </a:rPr>
                        <a:t>％）＋深夜（</a:t>
                      </a:r>
                      <a:r>
                        <a:rPr lang="ja-JP" altLang="en-US" sz="2600" b="0" i="0" u="none" strike="noStrike" baseline="0" dirty="0">
                          <a:solidFill>
                            <a:srgbClr val="002060"/>
                          </a:solidFill>
                          <a:latin typeface="ＭＳ Ｐゴシック" pitchFamily="50" charset="-128"/>
                          <a:ea typeface="ＭＳ Ｐゴシック" pitchFamily="50" charset="-128"/>
                        </a:rPr>
                        <a:t>２５</a:t>
                      </a:r>
                      <a:r>
                        <a:rPr lang="ja-JP" altLang="en-US" sz="2600" b="0" i="0" u="none" strike="noStrike" baseline="0" dirty="0">
                          <a:solidFill>
                            <a:schemeClr val="bg1"/>
                          </a:solidFill>
                          <a:latin typeface="ＭＳ Ｐゴシック" pitchFamily="50" charset="-128"/>
                          <a:ea typeface="ＭＳ Ｐゴシック" pitchFamily="50" charset="-128"/>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bl>
          </a:graphicData>
        </a:graphic>
      </p:graphicFrame>
      <p:sp>
        <p:nvSpPr>
          <p:cNvPr id="16386" name="Rectangle 2"/>
          <p:cNvSpPr>
            <a:spLocks noGrp="1" noChangeArrowheads="1"/>
          </p:cNvSpPr>
          <p:nvPr>
            <p:ph type="title"/>
          </p:nvPr>
        </p:nvSpPr>
        <p:spPr>
          <a:xfrm>
            <a:off x="571500" y="457200"/>
            <a:ext cx="8143875" cy="1371600"/>
          </a:xfrm>
        </p:spPr>
        <p:txBody>
          <a:bodyPr/>
          <a:lstStyle/>
          <a:p>
            <a:pPr eaLnBrk="1" fontAlgn="auto" hangingPunct="1">
              <a:spcAft>
                <a:spcPts val="0"/>
              </a:spcAft>
              <a:defRPr/>
            </a:pPr>
            <a:r>
              <a:rPr lang="ja-JP" altLang="en-US" sz="4000" dirty="0" smtClean="0"/>
              <a:t>Ｑ３．賃金は何％増えるか？</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idx="1"/>
          </p:nvPr>
        </p:nvGraphicFramePr>
        <p:xfrm>
          <a:off x="214282" y="1785926"/>
          <a:ext cx="8688389" cy="4446270"/>
        </p:xfrm>
        <a:graphic>
          <a:graphicData uri="http://schemas.openxmlformats.org/drawingml/2006/table">
            <a:tbl>
              <a:tblPr firstRow="1" bandRow="1">
                <a:tableStyleId>{D113A9D2-9D6B-4929-AA2D-F23B5EE8CBE7}</a:tableStyleId>
              </a:tblPr>
              <a:tblGrid>
                <a:gridCol w="290513"/>
                <a:gridCol w="2697163"/>
                <a:gridCol w="1512888"/>
                <a:gridCol w="4187825"/>
              </a:tblGrid>
              <a:tr h="741045">
                <a:tc>
                  <a:txBody>
                    <a:bodyPr/>
                    <a:lstStyle/>
                    <a:p>
                      <a:pPr algn="r" fontAlgn="ctr"/>
                      <a:r>
                        <a:rPr lang="en-US" altLang="ja-JP" sz="2600" b="0" i="0" u="none" strike="noStrike" baseline="0" dirty="0" smtClean="0">
                          <a:solidFill>
                            <a:srgbClr val="FFFF00"/>
                          </a:solidFill>
                          <a:latin typeface="ＭＳ Ｐゴシック" pitchFamily="50" charset="-128"/>
                          <a:ea typeface="ＭＳ Ｐゴシック" pitchFamily="50" charset="-128"/>
                        </a:rPr>
                        <a:t>1</a:t>
                      </a:r>
                      <a:endParaRPr lang="en-US" altLang="ja-JP" sz="2600" b="0" i="0" u="none" strike="noStrike" baseline="0" dirty="0">
                        <a:solidFill>
                          <a:srgbClr val="FFFF00"/>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時間外労働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FFFF00"/>
                          </a:solidFill>
                          <a:latin typeface="ＭＳ Ｐゴシック" pitchFamily="50" charset="-128"/>
                          <a:ea typeface="ＭＳ Ｐゴシック" pitchFamily="50" charset="-128"/>
                        </a:rPr>
                        <a:t>２５</a:t>
                      </a:r>
                      <a:r>
                        <a:rPr lang="ja-JP" altLang="en-US" sz="2600" b="0" i="0" u="none" strike="noStrike" baseline="0" dirty="0">
                          <a:latin typeface="ＭＳ Ｐゴシック" pitchFamily="50" charset="-128"/>
                          <a:ea typeface="ＭＳ Ｐゴシック" pitchFamily="50" charset="-128"/>
                        </a:rPr>
                        <a:t>％以上</a:t>
                      </a:r>
                      <a:endParaRPr lang="ja-JP" altLang="en-US" sz="2600" b="0" i="0" u="none" strike="noStrike" baseline="0" dirty="0">
                        <a:solidFill>
                          <a:srgbClr val="0000FF"/>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r" fontAlgn="ctr"/>
                      <a:r>
                        <a:rPr lang="ja-JP" altLang="en-US" sz="2600" b="0" i="0" u="none" strike="noStrike" baseline="0" dirty="0">
                          <a:latin typeface="ＭＳ Ｐゴシック" pitchFamily="50" charset="-128"/>
                          <a:ea typeface="ＭＳ Ｐゴシック" pitchFamily="50" charset="-128"/>
                        </a:rPr>
                        <a:t>８時間／１日以上の労働時間</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深夜労働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FFFF00"/>
                          </a:solidFill>
                          <a:latin typeface="ＭＳ Ｐゴシック" pitchFamily="50" charset="-128"/>
                          <a:ea typeface="ＭＳ Ｐゴシック" pitchFamily="50" charset="-128"/>
                        </a:rPr>
                        <a:t>２５</a:t>
                      </a:r>
                      <a:r>
                        <a:rPr lang="ja-JP" altLang="en-US" sz="2600" b="0" i="0" u="none" strike="noStrike" baseline="0" dirty="0">
                          <a:latin typeface="ＭＳ Ｐゴシック" pitchFamily="50" charset="-128"/>
                          <a:ea typeface="ＭＳ Ｐゴシック" pitchFamily="50" charset="-128"/>
                        </a:rPr>
                        <a:t>％以上</a:t>
                      </a:r>
                      <a:endParaRPr lang="ja-JP" altLang="en-US" sz="2600" b="0" i="0" u="none" strike="noStrike" baseline="0" dirty="0">
                        <a:solidFill>
                          <a:srgbClr val="0000FF"/>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a:latin typeface="ＭＳ Ｐゴシック" pitchFamily="50" charset="-128"/>
                          <a:ea typeface="ＭＳ Ｐゴシック" pitchFamily="50" charset="-128"/>
                        </a:rPr>
                        <a:t>休日労働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FFFF00"/>
                          </a:solidFill>
                          <a:latin typeface="ＭＳ Ｐゴシック" pitchFamily="50" charset="-128"/>
                          <a:ea typeface="ＭＳ Ｐゴシック" pitchFamily="50" charset="-128"/>
                        </a:rPr>
                        <a:t>３５</a:t>
                      </a:r>
                      <a:r>
                        <a:rPr lang="ja-JP" altLang="en-US" sz="2600" b="0" i="0" u="none" strike="noStrike" baseline="0" dirty="0">
                          <a:latin typeface="ＭＳ Ｐゴシック" pitchFamily="50" charset="-128"/>
                          <a:ea typeface="ＭＳ Ｐゴシック" pitchFamily="50" charset="-128"/>
                        </a:rPr>
                        <a:t>％以上</a:t>
                      </a:r>
                      <a:endParaRPr lang="ja-JP" altLang="en-US" sz="2600" b="0" i="0" u="none" strike="noStrike" baseline="0" dirty="0">
                        <a:solidFill>
                          <a:srgbClr val="0000FF"/>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zh-TW" altLang="en-US" sz="2600" b="0" i="0" u="none" strike="noStrike" baseline="0" dirty="0">
                          <a:latin typeface="ＭＳ Ｐゴシック" pitchFamily="50" charset="-128"/>
                          <a:ea typeface="ＭＳ Ｐゴシック" pitchFamily="50" charset="-128"/>
                        </a:rPr>
                        <a:t>休日＋時間外労働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FFFF00"/>
                          </a:solidFill>
                          <a:latin typeface="ＭＳ Ｐゴシック" pitchFamily="50" charset="-128"/>
                          <a:ea typeface="ＭＳ Ｐゴシック" pitchFamily="50" charset="-128"/>
                        </a:rPr>
                        <a:t>３５</a:t>
                      </a:r>
                      <a:r>
                        <a:rPr lang="ja-JP" altLang="en-US" sz="2600" b="0" i="0" u="none" strike="noStrike" baseline="0" dirty="0">
                          <a:latin typeface="ＭＳ Ｐゴシック" pitchFamily="50" charset="-128"/>
                          <a:ea typeface="ＭＳ Ｐゴシック" pitchFamily="50" charset="-128"/>
                        </a:rPr>
                        <a:t>％以上</a:t>
                      </a:r>
                      <a:endParaRPr lang="ja-JP" altLang="en-US" sz="2600" b="0" i="0" u="none" strike="noStrike" baseline="0" dirty="0">
                        <a:solidFill>
                          <a:srgbClr val="0000FF"/>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zh-TW" altLang="en-US" sz="2600" b="0" i="0" u="none" strike="noStrike" baseline="0" dirty="0">
                          <a:solidFill>
                            <a:schemeClr val="bg1"/>
                          </a:solidFill>
                          <a:latin typeface="ＭＳ Ｐゴシック" pitchFamily="50" charset="-128"/>
                          <a:ea typeface="ＭＳ Ｐゴシック" pitchFamily="50" charset="-128"/>
                        </a:rPr>
                        <a:t>時間外＋深夜労働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FFFF00"/>
                          </a:solidFill>
                          <a:latin typeface="ＭＳ Ｐゴシック" pitchFamily="50" charset="-128"/>
                          <a:ea typeface="ＭＳ Ｐゴシック" pitchFamily="50" charset="-128"/>
                        </a:rPr>
                        <a:t>５０</a:t>
                      </a:r>
                      <a:r>
                        <a:rPr lang="ja-JP" altLang="en-US" sz="2600" b="0" i="0" u="none" strike="noStrike" baseline="0" dirty="0">
                          <a:solidFill>
                            <a:schemeClr val="bg1"/>
                          </a:solidFill>
                          <a:latin typeface="ＭＳ Ｐゴシック" pitchFamily="50" charset="-128"/>
                          <a:ea typeface="ＭＳ Ｐゴシック" pitchFamily="50" charset="-128"/>
                        </a:rPr>
                        <a:t>％以上</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fontAlgn="ctr"/>
                      <a:r>
                        <a:rPr lang="zh-TW" altLang="en-US" sz="2600" b="0" i="0" u="none" strike="noStrike" baseline="0" dirty="0">
                          <a:solidFill>
                            <a:schemeClr val="bg1"/>
                          </a:solidFill>
                          <a:latin typeface="ＭＳ Ｐゴシック" pitchFamily="50" charset="-128"/>
                          <a:ea typeface="ＭＳ Ｐゴシック" pitchFamily="50" charset="-128"/>
                        </a:rPr>
                        <a:t>時間外（</a:t>
                      </a:r>
                      <a:r>
                        <a:rPr lang="zh-TW" altLang="en-US" sz="2600" b="0" i="0" u="none" strike="noStrike" baseline="0" dirty="0">
                          <a:solidFill>
                            <a:srgbClr val="FFFF00"/>
                          </a:solidFill>
                          <a:latin typeface="ＭＳ Ｐゴシック" pitchFamily="50" charset="-128"/>
                          <a:ea typeface="ＭＳ Ｐゴシック" pitchFamily="50" charset="-128"/>
                        </a:rPr>
                        <a:t>２５</a:t>
                      </a:r>
                      <a:r>
                        <a:rPr lang="zh-TW" altLang="en-US" sz="2600" b="0" i="0" u="none" strike="noStrike" baseline="0" dirty="0">
                          <a:solidFill>
                            <a:schemeClr val="bg1"/>
                          </a:solidFill>
                          <a:latin typeface="ＭＳ Ｐゴシック" pitchFamily="50" charset="-128"/>
                          <a:ea typeface="ＭＳ Ｐゴシック" pitchFamily="50" charset="-128"/>
                        </a:rPr>
                        <a:t>％）＋深夜（</a:t>
                      </a:r>
                      <a:r>
                        <a:rPr lang="zh-TW" altLang="en-US" sz="2600" b="0" i="0" u="none" strike="noStrike" baseline="0" dirty="0">
                          <a:solidFill>
                            <a:srgbClr val="FFFF00"/>
                          </a:solidFill>
                          <a:latin typeface="ＭＳ Ｐゴシック" pitchFamily="50" charset="-128"/>
                          <a:ea typeface="ＭＳ Ｐゴシック" pitchFamily="50" charset="-128"/>
                        </a:rPr>
                        <a:t>２５</a:t>
                      </a:r>
                      <a:r>
                        <a:rPr lang="zh-TW" altLang="en-US" sz="2600" b="0" i="0" u="none" strike="noStrike" baseline="0" dirty="0">
                          <a:solidFill>
                            <a:schemeClr val="bg1"/>
                          </a:solidFill>
                          <a:latin typeface="ＭＳ Ｐゴシック" pitchFamily="50" charset="-128"/>
                          <a:ea typeface="ＭＳ Ｐゴシック" pitchFamily="50" charset="-128"/>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a:solidFill>
                            <a:schemeClr val="bg1"/>
                          </a:solidFill>
                          <a:latin typeface="ＭＳ Ｐゴシック" pitchFamily="50" charset="-128"/>
                          <a:ea typeface="ＭＳ Ｐゴシック" pitchFamily="50" charset="-128"/>
                        </a:rPr>
                        <a:t>休日＋深夜労働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002060"/>
                          </a:solidFill>
                          <a:latin typeface="ＭＳ Ｐゴシック" pitchFamily="50" charset="-128"/>
                          <a:ea typeface="ＭＳ Ｐゴシック" pitchFamily="50" charset="-128"/>
                        </a:rPr>
                        <a:t>６０</a:t>
                      </a:r>
                      <a:r>
                        <a:rPr lang="ja-JP" altLang="en-US" sz="2600" b="0" i="0" u="none" strike="noStrike" baseline="0" dirty="0">
                          <a:solidFill>
                            <a:schemeClr val="bg1"/>
                          </a:solidFill>
                          <a:latin typeface="ＭＳ Ｐゴシック" pitchFamily="50" charset="-128"/>
                          <a:ea typeface="ＭＳ Ｐゴシック" pitchFamily="50" charset="-128"/>
                        </a:rPr>
                        <a:t>％以上</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fontAlgn="ctr"/>
                      <a:r>
                        <a:rPr lang="ja-JP" altLang="en-US" sz="2600" b="0" i="0" u="none" strike="noStrike" baseline="0" dirty="0">
                          <a:solidFill>
                            <a:schemeClr val="bg1"/>
                          </a:solidFill>
                          <a:latin typeface="ＭＳ Ｐゴシック" pitchFamily="50" charset="-128"/>
                          <a:ea typeface="ＭＳ Ｐゴシック" pitchFamily="50" charset="-128"/>
                        </a:rPr>
                        <a:t>休日（</a:t>
                      </a:r>
                      <a:r>
                        <a:rPr lang="ja-JP" altLang="en-US" sz="2600" b="0" i="0" u="none" strike="noStrike" baseline="0" dirty="0">
                          <a:solidFill>
                            <a:srgbClr val="FFFF00"/>
                          </a:solidFill>
                          <a:latin typeface="ＭＳ Ｐゴシック" pitchFamily="50" charset="-128"/>
                          <a:ea typeface="ＭＳ Ｐゴシック" pitchFamily="50" charset="-128"/>
                        </a:rPr>
                        <a:t>３５</a:t>
                      </a:r>
                      <a:r>
                        <a:rPr lang="ja-JP" altLang="en-US" sz="2600" b="0" i="0" u="none" strike="noStrike" baseline="0" dirty="0">
                          <a:solidFill>
                            <a:schemeClr val="bg1"/>
                          </a:solidFill>
                          <a:latin typeface="ＭＳ Ｐゴシック" pitchFamily="50" charset="-128"/>
                          <a:ea typeface="ＭＳ Ｐゴシック" pitchFamily="50" charset="-128"/>
                        </a:rPr>
                        <a:t>％）＋深夜（</a:t>
                      </a:r>
                      <a:r>
                        <a:rPr lang="ja-JP" altLang="en-US" sz="2600" b="0" i="0" u="none" strike="noStrike" baseline="0" dirty="0">
                          <a:solidFill>
                            <a:srgbClr val="002060"/>
                          </a:solidFill>
                          <a:latin typeface="ＭＳ Ｐゴシック" pitchFamily="50" charset="-128"/>
                          <a:ea typeface="ＭＳ Ｐゴシック" pitchFamily="50" charset="-128"/>
                        </a:rPr>
                        <a:t>２５</a:t>
                      </a:r>
                      <a:r>
                        <a:rPr lang="ja-JP" altLang="en-US" sz="2600" b="0" i="0" u="none" strike="noStrike" baseline="0" dirty="0">
                          <a:solidFill>
                            <a:schemeClr val="bg1"/>
                          </a:solidFill>
                          <a:latin typeface="ＭＳ Ｐゴシック" pitchFamily="50" charset="-128"/>
                          <a:ea typeface="ＭＳ Ｐゴシック" pitchFamily="50" charset="-128"/>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bl>
          </a:graphicData>
        </a:graphic>
      </p:graphicFrame>
      <p:sp>
        <p:nvSpPr>
          <p:cNvPr id="17410" name="Rectangle 2"/>
          <p:cNvSpPr>
            <a:spLocks noGrp="1" noChangeArrowheads="1"/>
          </p:cNvSpPr>
          <p:nvPr>
            <p:ph type="title"/>
          </p:nvPr>
        </p:nvSpPr>
        <p:spPr>
          <a:xfrm>
            <a:off x="571500" y="457200"/>
            <a:ext cx="8143875" cy="1371600"/>
          </a:xfrm>
        </p:spPr>
        <p:txBody>
          <a:bodyPr/>
          <a:lstStyle/>
          <a:p>
            <a:pPr eaLnBrk="1" fontAlgn="auto" hangingPunct="1">
              <a:spcAft>
                <a:spcPts val="0"/>
              </a:spcAft>
              <a:defRPr/>
            </a:pPr>
            <a:r>
              <a:rPr lang="ja-JP" altLang="en-US" sz="4000" smtClean="0"/>
              <a:t>Ｑ３．賃金は何％増えるか？</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idx="1"/>
          </p:nvPr>
        </p:nvGraphicFramePr>
        <p:xfrm>
          <a:off x="214282" y="1785926"/>
          <a:ext cx="8688389" cy="4446270"/>
        </p:xfrm>
        <a:graphic>
          <a:graphicData uri="http://schemas.openxmlformats.org/drawingml/2006/table">
            <a:tbl>
              <a:tblPr firstRow="1" bandRow="1">
                <a:tableStyleId>{D113A9D2-9D6B-4929-AA2D-F23B5EE8CBE7}</a:tableStyleId>
              </a:tblPr>
              <a:tblGrid>
                <a:gridCol w="290513"/>
                <a:gridCol w="2697163"/>
                <a:gridCol w="1512888"/>
                <a:gridCol w="4187825"/>
              </a:tblGrid>
              <a:tr h="741045">
                <a:tc>
                  <a:txBody>
                    <a:bodyPr/>
                    <a:lstStyle/>
                    <a:p>
                      <a:pPr algn="r" fontAlgn="ctr"/>
                      <a:r>
                        <a:rPr lang="en-US" altLang="ja-JP" sz="2600" b="0" i="0" u="none" strike="noStrike" baseline="0" dirty="0" smtClean="0">
                          <a:solidFill>
                            <a:srgbClr val="FFFF00"/>
                          </a:solidFill>
                          <a:latin typeface="ＭＳ Ｐゴシック" pitchFamily="50" charset="-128"/>
                          <a:ea typeface="ＭＳ Ｐゴシック" pitchFamily="50" charset="-128"/>
                        </a:rPr>
                        <a:t>1</a:t>
                      </a:r>
                      <a:endParaRPr lang="en-US" altLang="ja-JP" sz="2600" b="0" i="0" u="none" strike="noStrike" baseline="0" dirty="0">
                        <a:solidFill>
                          <a:srgbClr val="FFFF00"/>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時間外労働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FFFF00"/>
                          </a:solidFill>
                          <a:latin typeface="ＭＳ Ｐゴシック" pitchFamily="50" charset="-128"/>
                          <a:ea typeface="ＭＳ Ｐゴシック" pitchFamily="50" charset="-128"/>
                        </a:rPr>
                        <a:t>２５</a:t>
                      </a:r>
                      <a:r>
                        <a:rPr lang="ja-JP" altLang="en-US" sz="2600" b="0" i="0" u="none" strike="noStrike" baseline="0" dirty="0">
                          <a:latin typeface="ＭＳ Ｐゴシック" pitchFamily="50" charset="-128"/>
                          <a:ea typeface="ＭＳ Ｐゴシック" pitchFamily="50" charset="-128"/>
                        </a:rPr>
                        <a:t>％以上</a:t>
                      </a:r>
                      <a:endParaRPr lang="ja-JP" altLang="en-US" sz="2600" b="0" i="0" u="none" strike="noStrike" baseline="0" dirty="0">
                        <a:solidFill>
                          <a:srgbClr val="0000FF"/>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r" fontAlgn="ctr"/>
                      <a:r>
                        <a:rPr lang="ja-JP" altLang="en-US" sz="2600" b="0" i="0" u="none" strike="noStrike" baseline="0" dirty="0">
                          <a:latin typeface="ＭＳ Ｐゴシック" pitchFamily="50" charset="-128"/>
                          <a:ea typeface="ＭＳ Ｐゴシック" pitchFamily="50" charset="-128"/>
                        </a:rPr>
                        <a:t>８時間／１日以上の労働時間</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深夜労働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FFFF00"/>
                          </a:solidFill>
                          <a:latin typeface="ＭＳ Ｐゴシック" pitchFamily="50" charset="-128"/>
                          <a:ea typeface="ＭＳ Ｐゴシック" pitchFamily="50" charset="-128"/>
                        </a:rPr>
                        <a:t>２５</a:t>
                      </a:r>
                      <a:r>
                        <a:rPr lang="ja-JP" altLang="en-US" sz="2600" b="0" i="0" u="none" strike="noStrike" baseline="0" dirty="0">
                          <a:latin typeface="ＭＳ Ｐゴシック" pitchFamily="50" charset="-128"/>
                          <a:ea typeface="ＭＳ Ｐゴシック" pitchFamily="50" charset="-128"/>
                        </a:rPr>
                        <a:t>％以上</a:t>
                      </a:r>
                      <a:endParaRPr lang="ja-JP" altLang="en-US" sz="2600" b="0" i="0" u="none" strike="noStrike" baseline="0" dirty="0">
                        <a:solidFill>
                          <a:srgbClr val="0000FF"/>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a:latin typeface="ＭＳ Ｐゴシック" pitchFamily="50" charset="-128"/>
                          <a:ea typeface="ＭＳ Ｐゴシック" pitchFamily="50" charset="-128"/>
                        </a:rPr>
                        <a:t>休日労働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FFFF00"/>
                          </a:solidFill>
                          <a:latin typeface="ＭＳ Ｐゴシック" pitchFamily="50" charset="-128"/>
                          <a:ea typeface="ＭＳ Ｐゴシック" pitchFamily="50" charset="-128"/>
                        </a:rPr>
                        <a:t>３５</a:t>
                      </a:r>
                      <a:r>
                        <a:rPr lang="ja-JP" altLang="en-US" sz="2600" b="0" i="0" u="none" strike="noStrike" baseline="0" dirty="0">
                          <a:latin typeface="ＭＳ Ｐゴシック" pitchFamily="50" charset="-128"/>
                          <a:ea typeface="ＭＳ Ｐゴシック" pitchFamily="50" charset="-128"/>
                        </a:rPr>
                        <a:t>％以上</a:t>
                      </a:r>
                      <a:endParaRPr lang="ja-JP" altLang="en-US" sz="2600" b="0" i="0" u="none" strike="noStrike" baseline="0" dirty="0">
                        <a:solidFill>
                          <a:srgbClr val="0000FF"/>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zh-TW" altLang="en-US" sz="2600" b="0" i="0" u="none" strike="noStrike" baseline="0" dirty="0">
                          <a:latin typeface="ＭＳ Ｐゴシック" pitchFamily="50" charset="-128"/>
                          <a:ea typeface="ＭＳ Ｐゴシック" pitchFamily="50" charset="-128"/>
                        </a:rPr>
                        <a:t>休日＋時間外労働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FFFF00"/>
                          </a:solidFill>
                          <a:latin typeface="ＭＳ Ｐゴシック" pitchFamily="50" charset="-128"/>
                          <a:ea typeface="ＭＳ Ｐゴシック" pitchFamily="50" charset="-128"/>
                        </a:rPr>
                        <a:t>３５</a:t>
                      </a:r>
                      <a:r>
                        <a:rPr lang="ja-JP" altLang="en-US" sz="2600" b="0" i="0" u="none" strike="noStrike" baseline="0" dirty="0">
                          <a:latin typeface="ＭＳ Ｐゴシック" pitchFamily="50" charset="-128"/>
                          <a:ea typeface="ＭＳ Ｐゴシック" pitchFamily="50" charset="-128"/>
                        </a:rPr>
                        <a:t>％以上</a:t>
                      </a:r>
                      <a:endParaRPr lang="ja-JP" altLang="en-US" sz="2600" b="0" i="0" u="none" strike="noStrike" baseline="0" dirty="0">
                        <a:solidFill>
                          <a:srgbClr val="0000FF"/>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zh-TW" altLang="en-US" sz="2600" b="0" i="0" u="none" strike="noStrike" baseline="0" dirty="0">
                          <a:solidFill>
                            <a:schemeClr val="bg1"/>
                          </a:solidFill>
                          <a:latin typeface="ＭＳ Ｐゴシック" pitchFamily="50" charset="-128"/>
                          <a:ea typeface="ＭＳ Ｐゴシック" pitchFamily="50" charset="-128"/>
                        </a:rPr>
                        <a:t>時間外＋深夜労働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FFFF00"/>
                          </a:solidFill>
                          <a:latin typeface="ＭＳ Ｐゴシック" pitchFamily="50" charset="-128"/>
                          <a:ea typeface="ＭＳ Ｐゴシック" pitchFamily="50" charset="-128"/>
                        </a:rPr>
                        <a:t>５０</a:t>
                      </a:r>
                      <a:r>
                        <a:rPr lang="ja-JP" altLang="en-US" sz="2600" b="0" i="0" u="none" strike="noStrike" baseline="0" dirty="0">
                          <a:solidFill>
                            <a:schemeClr val="bg1"/>
                          </a:solidFill>
                          <a:latin typeface="ＭＳ Ｐゴシック" pitchFamily="50" charset="-128"/>
                          <a:ea typeface="ＭＳ Ｐゴシック" pitchFamily="50" charset="-128"/>
                        </a:rPr>
                        <a:t>％以上</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fontAlgn="ctr"/>
                      <a:r>
                        <a:rPr lang="zh-TW" altLang="en-US" sz="2600" b="0" i="0" u="none" strike="noStrike" baseline="0" dirty="0">
                          <a:solidFill>
                            <a:schemeClr val="bg1"/>
                          </a:solidFill>
                          <a:latin typeface="ＭＳ Ｐゴシック" pitchFamily="50" charset="-128"/>
                          <a:ea typeface="ＭＳ Ｐゴシック" pitchFamily="50" charset="-128"/>
                        </a:rPr>
                        <a:t>時間外（</a:t>
                      </a:r>
                      <a:r>
                        <a:rPr lang="zh-TW" altLang="en-US" sz="2600" b="0" i="0" u="none" strike="noStrike" baseline="0" dirty="0">
                          <a:solidFill>
                            <a:srgbClr val="FFFF00"/>
                          </a:solidFill>
                          <a:latin typeface="ＭＳ Ｐゴシック" pitchFamily="50" charset="-128"/>
                          <a:ea typeface="ＭＳ Ｐゴシック" pitchFamily="50" charset="-128"/>
                        </a:rPr>
                        <a:t>２５</a:t>
                      </a:r>
                      <a:r>
                        <a:rPr lang="zh-TW" altLang="en-US" sz="2600" b="0" i="0" u="none" strike="noStrike" baseline="0" dirty="0">
                          <a:solidFill>
                            <a:schemeClr val="bg1"/>
                          </a:solidFill>
                          <a:latin typeface="ＭＳ Ｐゴシック" pitchFamily="50" charset="-128"/>
                          <a:ea typeface="ＭＳ Ｐゴシック" pitchFamily="50" charset="-128"/>
                        </a:rPr>
                        <a:t>％）＋深夜（</a:t>
                      </a:r>
                      <a:r>
                        <a:rPr lang="zh-TW" altLang="en-US" sz="2600" b="0" i="0" u="none" strike="noStrike" baseline="0" dirty="0">
                          <a:solidFill>
                            <a:srgbClr val="FFFF00"/>
                          </a:solidFill>
                          <a:latin typeface="ＭＳ Ｐゴシック" pitchFamily="50" charset="-128"/>
                          <a:ea typeface="ＭＳ Ｐゴシック" pitchFamily="50" charset="-128"/>
                        </a:rPr>
                        <a:t>２５</a:t>
                      </a:r>
                      <a:r>
                        <a:rPr lang="zh-TW" altLang="en-US" sz="2600" b="0" i="0" u="none" strike="noStrike" baseline="0" dirty="0">
                          <a:solidFill>
                            <a:schemeClr val="bg1"/>
                          </a:solidFill>
                          <a:latin typeface="ＭＳ Ｐゴシック" pitchFamily="50" charset="-128"/>
                          <a:ea typeface="ＭＳ Ｐゴシック" pitchFamily="50" charset="-128"/>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a:solidFill>
                            <a:schemeClr val="bg1"/>
                          </a:solidFill>
                          <a:latin typeface="ＭＳ Ｐゴシック" pitchFamily="50" charset="-128"/>
                          <a:ea typeface="ＭＳ Ｐゴシック" pitchFamily="50" charset="-128"/>
                        </a:rPr>
                        <a:t>休日＋深夜労働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002060"/>
                          </a:solidFill>
                          <a:latin typeface="ＭＳ Ｐゴシック" pitchFamily="50" charset="-128"/>
                          <a:ea typeface="ＭＳ Ｐゴシック" pitchFamily="50" charset="-128"/>
                        </a:rPr>
                        <a:t>６０</a:t>
                      </a:r>
                      <a:r>
                        <a:rPr lang="ja-JP" altLang="en-US" sz="2600" b="0" i="0" u="none" strike="noStrike" baseline="0" dirty="0">
                          <a:solidFill>
                            <a:schemeClr val="bg1"/>
                          </a:solidFill>
                          <a:latin typeface="ＭＳ Ｐゴシック" pitchFamily="50" charset="-128"/>
                          <a:ea typeface="ＭＳ Ｐゴシック" pitchFamily="50" charset="-128"/>
                        </a:rPr>
                        <a:t>％以上</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fontAlgn="ctr"/>
                      <a:r>
                        <a:rPr lang="ja-JP" altLang="en-US" sz="2600" b="0" i="0" u="none" strike="noStrike" baseline="0" dirty="0">
                          <a:solidFill>
                            <a:schemeClr val="bg1"/>
                          </a:solidFill>
                          <a:latin typeface="ＭＳ Ｐゴシック" pitchFamily="50" charset="-128"/>
                          <a:ea typeface="ＭＳ Ｐゴシック" pitchFamily="50" charset="-128"/>
                        </a:rPr>
                        <a:t>休日（</a:t>
                      </a:r>
                      <a:r>
                        <a:rPr lang="ja-JP" altLang="en-US" sz="2600" b="0" i="0" u="none" strike="noStrike" baseline="0" dirty="0">
                          <a:solidFill>
                            <a:srgbClr val="FFFF00"/>
                          </a:solidFill>
                          <a:latin typeface="ＭＳ Ｐゴシック" pitchFamily="50" charset="-128"/>
                          <a:ea typeface="ＭＳ Ｐゴシック" pitchFamily="50" charset="-128"/>
                        </a:rPr>
                        <a:t>３５</a:t>
                      </a:r>
                      <a:r>
                        <a:rPr lang="ja-JP" altLang="en-US" sz="2600" b="0" i="0" u="none" strike="noStrike" baseline="0" dirty="0">
                          <a:solidFill>
                            <a:schemeClr val="bg1"/>
                          </a:solidFill>
                          <a:latin typeface="ＭＳ Ｐゴシック" pitchFamily="50" charset="-128"/>
                          <a:ea typeface="ＭＳ Ｐゴシック" pitchFamily="50" charset="-128"/>
                        </a:rPr>
                        <a:t>％）＋深夜（</a:t>
                      </a:r>
                      <a:r>
                        <a:rPr lang="ja-JP" altLang="en-US" sz="2600" b="0" i="0" u="none" strike="noStrike" baseline="0" dirty="0">
                          <a:solidFill>
                            <a:srgbClr val="FFFF00"/>
                          </a:solidFill>
                          <a:latin typeface="ＭＳ Ｐゴシック" pitchFamily="50" charset="-128"/>
                          <a:ea typeface="ＭＳ Ｐゴシック" pitchFamily="50" charset="-128"/>
                        </a:rPr>
                        <a:t>２５</a:t>
                      </a:r>
                      <a:r>
                        <a:rPr lang="ja-JP" altLang="en-US" sz="2600" b="0" i="0" u="none" strike="noStrike" baseline="0" dirty="0">
                          <a:solidFill>
                            <a:schemeClr val="bg1"/>
                          </a:solidFill>
                          <a:latin typeface="ＭＳ Ｐゴシック" pitchFamily="50" charset="-128"/>
                          <a:ea typeface="ＭＳ Ｐゴシック" pitchFamily="50" charset="-128"/>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bl>
          </a:graphicData>
        </a:graphic>
      </p:graphicFrame>
      <p:sp>
        <p:nvSpPr>
          <p:cNvPr id="18434" name="Rectangle 2"/>
          <p:cNvSpPr>
            <a:spLocks noGrp="1" noChangeArrowheads="1"/>
          </p:cNvSpPr>
          <p:nvPr>
            <p:ph type="title"/>
          </p:nvPr>
        </p:nvSpPr>
        <p:spPr>
          <a:xfrm>
            <a:off x="571500" y="457200"/>
            <a:ext cx="8143875" cy="1371600"/>
          </a:xfrm>
        </p:spPr>
        <p:txBody>
          <a:bodyPr/>
          <a:lstStyle/>
          <a:p>
            <a:pPr eaLnBrk="1" fontAlgn="auto" hangingPunct="1">
              <a:spcAft>
                <a:spcPts val="0"/>
              </a:spcAft>
              <a:defRPr/>
            </a:pPr>
            <a:r>
              <a:rPr lang="ja-JP" altLang="en-US" sz="4000" smtClean="0"/>
              <a:t>Ｑ３．賃金は何％増えるか？</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idx="1"/>
          </p:nvPr>
        </p:nvGraphicFramePr>
        <p:xfrm>
          <a:off x="214282" y="1785926"/>
          <a:ext cx="8688389" cy="4446270"/>
        </p:xfrm>
        <a:graphic>
          <a:graphicData uri="http://schemas.openxmlformats.org/drawingml/2006/table">
            <a:tbl>
              <a:tblPr firstRow="1" bandRow="1">
                <a:tableStyleId>{D113A9D2-9D6B-4929-AA2D-F23B5EE8CBE7}</a:tableStyleId>
              </a:tblPr>
              <a:tblGrid>
                <a:gridCol w="290513"/>
                <a:gridCol w="2697163"/>
                <a:gridCol w="1512888"/>
                <a:gridCol w="4187825"/>
              </a:tblGrid>
              <a:tr h="741045">
                <a:tc>
                  <a:txBody>
                    <a:bodyPr/>
                    <a:lstStyle/>
                    <a:p>
                      <a:pPr algn="r" fontAlgn="ctr"/>
                      <a:r>
                        <a:rPr lang="en-US" altLang="ja-JP" sz="2600" b="0" i="0" u="none" strike="noStrike" baseline="0" dirty="0" smtClean="0">
                          <a:solidFill>
                            <a:srgbClr val="FFFF00"/>
                          </a:solidFill>
                          <a:latin typeface="ＭＳ Ｐゴシック" pitchFamily="50" charset="-128"/>
                          <a:ea typeface="ＭＳ Ｐゴシック" pitchFamily="50" charset="-128"/>
                        </a:rPr>
                        <a:t>1</a:t>
                      </a:r>
                      <a:endParaRPr lang="en-US" altLang="ja-JP" sz="2600" b="0" i="0" u="none" strike="noStrike" baseline="0" dirty="0">
                        <a:solidFill>
                          <a:srgbClr val="FFFF00"/>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時間外労働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FFFF00"/>
                          </a:solidFill>
                          <a:latin typeface="ＭＳ Ｐゴシック" pitchFamily="50" charset="-128"/>
                          <a:ea typeface="ＭＳ Ｐゴシック" pitchFamily="50" charset="-128"/>
                        </a:rPr>
                        <a:t>２５</a:t>
                      </a:r>
                      <a:r>
                        <a:rPr lang="ja-JP" altLang="en-US" sz="2600" b="0" i="0" u="none" strike="noStrike" baseline="0" dirty="0">
                          <a:latin typeface="ＭＳ Ｐゴシック" pitchFamily="50" charset="-128"/>
                          <a:ea typeface="ＭＳ Ｐゴシック" pitchFamily="50" charset="-128"/>
                        </a:rPr>
                        <a:t>％以上</a:t>
                      </a:r>
                      <a:endParaRPr lang="ja-JP" altLang="en-US" sz="2600" b="0" i="0" u="none" strike="noStrike" baseline="0" dirty="0">
                        <a:solidFill>
                          <a:srgbClr val="0000FF"/>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r" fontAlgn="ctr"/>
                      <a:r>
                        <a:rPr lang="ja-JP" altLang="en-US" sz="2600" b="0" i="0" u="none" strike="noStrike" baseline="0" dirty="0">
                          <a:latin typeface="ＭＳ Ｐゴシック" pitchFamily="50" charset="-128"/>
                          <a:ea typeface="ＭＳ Ｐゴシック" pitchFamily="50" charset="-128"/>
                        </a:rPr>
                        <a:t>８時間／１日以上の労働時間</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深夜労働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FFFF00"/>
                          </a:solidFill>
                          <a:latin typeface="ＭＳ Ｐゴシック" pitchFamily="50" charset="-128"/>
                          <a:ea typeface="ＭＳ Ｐゴシック" pitchFamily="50" charset="-128"/>
                        </a:rPr>
                        <a:t>２５</a:t>
                      </a:r>
                      <a:r>
                        <a:rPr lang="ja-JP" altLang="en-US" sz="2600" b="0" i="0" u="none" strike="noStrike" baseline="0" dirty="0">
                          <a:latin typeface="ＭＳ Ｐゴシック" pitchFamily="50" charset="-128"/>
                          <a:ea typeface="ＭＳ Ｐゴシック" pitchFamily="50" charset="-128"/>
                        </a:rPr>
                        <a:t>％以上</a:t>
                      </a:r>
                      <a:endParaRPr lang="ja-JP" altLang="en-US" sz="2600" b="0" i="0" u="none" strike="noStrike" baseline="0" dirty="0">
                        <a:solidFill>
                          <a:srgbClr val="0000FF"/>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a:latin typeface="ＭＳ Ｐゴシック" pitchFamily="50" charset="-128"/>
                          <a:ea typeface="ＭＳ Ｐゴシック" pitchFamily="50" charset="-128"/>
                        </a:rPr>
                        <a:t>休日労働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FFFF00"/>
                          </a:solidFill>
                          <a:latin typeface="ＭＳ Ｐゴシック" pitchFamily="50" charset="-128"/>
                          <a:ea typeface="ＭＳ Ｐゴシック" pitchFamily="50" charset="-128"/>
                        </a:rPr>
                        <a:t>３５</a:t>
                      </a:r>
                      <a:r>
                        <a:rPr lang="ja-JP" altLang="en-US" sz="2600" b="0" i="0" u="none" strike="noStrike" baseline="0" dirty="0">
                          <a:latin typeface="ＭＳ Ｐゴシック" pitchFamily="50" charset="-128"/>
                          <a:ea typeface="ＭＳ Ｐゴシック" pitchFamily="50" charset="-128"/>
                        </a:rPr>
                        <a:t>％以上</a:t>
                      </a:r>
                      <a:endParaRPr lang="ja-JP" altLang="en-US" sz="2600" b="0" i="0" u="none" strike="noStrike" baseline="0" dirty="0">
                        <a:solidFill>
                          <a:srgbClr val="0000FF"/>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zh-TW" altLang="en-US" sz="2600" b="0" i="0" u="none" strike="noStrike" baseline="0" dirty="0">
                          <a:latin typeface="ＭＳ Ｐゴシック" pitchFamily="50" charset="-128"/>
                          <a:ea typeface="ＭＳ Ｐゴシック" pitchFamily="50" charset="-128"/>
                        </a:rPr>
                        <a:t>休日＋時間外労働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FFFF00"/>
                          </a:solidFill>
                          <a:latin typeface="ＭＳ Ｐゴシック" pitchFamily="50" charset="-128"/>
                          <a:ea typeface="ＭＳ Ｐゴシック" pitchFamily="50" charset="-128"/>
                        </a:rPr>
                        <a:t>３５</a:t>
                      </a:r>
                      <a:r>
                        <a:rPr lang="ja-JP" altLang="en-US" sz="2600" b="0" i="0" u="none" strike="noStrike" baseline="0" dirty="0">
                          <a:latin typeface="ＭＳ Ｐゴシック" pitchFamily="50" charset="-128"/>
                          <a:ea typeface="ＭＳ Ｐゴシック" pitchFamily="50" charset="-128"/>
                        </a:rPr>
                        <a:t>％以上</a:t>
                      </a:r>
                      <a:endParaRPr lang="ja-JP" altLang="en-US" sz="2600" b="0" i="0" u="none" strike="noStrike" baseline="0" dirty="0">
                        <a:solidFill>
                          <a:srgbClr val="0000FF"/>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zh-TW" altLang="en-US" sz="2600" b="0" i="0" u="none" strike="noStrike" baseline="0" dirty="0">
                          <a:solidFill>
                            <a:schemeClr val="bg1"/>
                          </a:solidFill>
                          <a:latin typeface="ＭＳ Ｐゴシック" pitchFamily="50" charset="-128"/>
                          <a:ea typeface="ＭＳ Ｐゴシック" pitchFamily="50" charset="-128"/>
                        </a:rPr>
                        <a:t>時間外＋深夜労働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FFFF00"/>
                          </a:solidFill>
                          <a:latin typeface="ＭＳ Ｐゴシック" pitchFamily="50" charset="-128"/>
                          <a:ea typeface="ＭＳ Ｐゴシック" pitchFamily="50" charset="-128"/>
                        </a:rPr>
                        <a:t>５０</a:t>
                      </a:r>
                      <a:r>
                        <a:rPr lang="ja-JP" altLang="en-US" sz="2600" b="0" i="0" u="none" strike="noStrike" baseline="0" dirty="0">
                          <a:solidFill>
                            <a:schemeClr val="bg1"/>
                          </a:solidFill>
                          <a:latin typeface="ＭＳ Ｐゴシック" pitchFamily="50" charset="-128"/>
                          <a:ea typeface="ＭＳ Ｐゴシック" pitchFamily="50" charset="-128"/>
                        </a:rPr>
                        <a:t>％以上</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fontAlgn="ctr"/>
                      <a:r>
                        <a:rPr lang="zh-TW" altLang="en-US" sz="2600" b="0" i="0" u="none" strike="noStrike" baseline="0" dirty="0">
                          <a:solidFill>
                            <a:schemeClr val="bg1"/>
                          </a:solidFill>
                          <a:latin typeface="ＭＳ Ｐゴシック" pitchFamily="50" charset="-128"/>
                          <a:ea typeface="ＭＳ Ｐゴシック" pitchFamily="50" charset="-128"/>
                        </a:rPr>
                        <a:t>時間外（</a:t>
                      </a:r>
                      <a:r>
                        <a:rPr lang="zh-TW" altLang="en-US" sz="2600" b="0" i="0" u="none" strike="noStrike" baseline="0" dirty="0">
                          <a:solidFill>
                            <a:srgbClr val="FFFF00"/>
                          </a:solidFill>
                          <a:latin typeface="ＭＳ Ｐゴシック" pitchFamily="50" charset="-128"/>
                          <a:ea typeface="ＭＳ Ｐゴシック" pitchFamily="50" charset="-128"/>
                        </a:rPr>
                        <a:t>２５</a:t>
                      </a:r>
                      <a:r>
                        <a:rPr lang="zh-TW" altLang="en-US" sz="2600" b="0" i="0" u="none" strike="noStrike" baseline="0" dirty="0">
                          <a:solidFill>
                            <a:schemeClr val="bg1"/>
                          </a:solidFill>
                          <a:latin typeface="ＭＳ Ｐゴシック" pitchFamily="50" charset="-128"/>
                          <a:ea typeface="ＭＳ Ｐゴシック" pitchFamily="50" charset="-128"/>
                        </a:rPr>
                        <a:t>％）＋深夜（</a:t>
                      </a:r>
                      <a:r>
                        <a:rPr lang="zh-TW" altLang="en-US" sz="2600" b="0" i="0" u="none" strike="noStrike" baseline="0" dirty="0">
                          <a:solidFill>
                            <a:srgbClr val="FFFF00"/>
                          </a:solidFill>
                          <a:latin typeface="ＭＳ Ｐゴシック" pitchFamily="50" charset="-128"/>
                          <a:ea typeface="ＭＳ Ｐゴシック" pitchFamily="50" charset="-128"/>
                        </a:rPr>
                        <a:t>２５</a:t>
                      </a:r>
                      <a:r>
                        <a:rPr lang="zh-TW" altLang="en-US" sz="2600" b="0" i="0" u="none" strike="noStrike" baseline="0" dirty="0">
                          <a:solidFill>
                            <a:schemeClr val="bg1"/>
                          </a:solidFill>
                          <a:latin typeface="ＭＳ Ｐゴシック" pitchFamily="50" charset="-128"/>
                          <a:ea typeface="ＭＳ Ｐゴシック" pitchFamily="50" charset="-128"/>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a:solidFill>
                            <a:schemeClr val="bg1"/>
                          </a:solidFill>
                          <a:latin typeface="ＭＳ Ｐゴシック" pitchFamily="50" charset="-128"/>
                          <a:ea typeface="ＭＳ Ｐゴシック" pitchFamily="50" charset="-128"/>
                        </a:rPr>
                        <a:t>休日＋深夜労働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FFFF00"/>
                          </a:solidFill>
                          <a:latin typeface="ＭＳ Ｐゴシック" pitchFamily="50" charset="-128"/>
                          <a:ea typeface="ＭＳ Ｐゴシック" pitchFamily="50" charset="-128"/>
                        </a:rPr>
                        <a:t>６０</a:t>
                      </a:r>
                      <a:r>
                        <a:rPr lang="ja-JP" altLang="en-US" sz="2600" b="0" i="0" u="none" strike="noStrike" baseline="0" dirty="0">
                          <a:solidFill>
                            <a:schemeClr val="bg1"/>
                          </a:solidFill>
                          <a:latin typeface="ＭＳ Ｐゴシック" pitchFamily="50" charset="-128"/>
                          <a:ea typeface="ＭＳ Ｐゴシック" pitchFamily="50" charset="-128"/>
                        </a:rPr>
                        <a:t>％以上</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fontAlgn="ctr"/>
                      <a:r>
                        <a:rPr lang="ja-JP" altLang="en-US" sz="2600" b="0" i="0" u="none" strike="noStrike" baseline="0" dirty="0">
                          <a:solidFill>
                            <a:schemeClr val="bg1"/>
                          </a:solidFill>
                          <a:latin typeface="ＭＳ Ｐゴシック" pitchFamily="50" charset="-128"/>
                          <a:ea typeface="ＭＳ Ｐゴシック" pitchFamily="50" charset="-128"/>
                        </a:rPr>
                        <a:t>休日（</a:t>
                      </a:r>
                      <a:r>
                        <a:rPr lang="ja-JP" altLang="en-US" sz="2600" b="0" i="0" u="none" strike="noStrike" baseline="0" dirty="0">
                          <a:solidFill>
                            <a:srgbClr val="FFFF00"/>
                          </a:solidFill>
                          <a:latin typeface="ＭＳ Ｐゴシック" pitchFamily="50" charset="-128"/>
                          <a:ea typeface="ＭＳ Ｐゴシック" pitchFamily="50" charset="-128"/>
                        </a:rPr>
                        <a:t>３５</a:t>
                      </a:r>
                      <a:r>
                        <a:rPr lang="ja-JP" altLang="en-US" sz="2600" b="0" i="0" u="none" strike="noStrike" baseline="0" dirty="0">
                          <a:solidFill>
                            <a:schemeClr val="bg1"/>
                          </a:solidFill>
                          <a:latin typeface="ＭＳ Ｐゴシック" pitchFamily="50" charset="-128"/>
                          <a:ea typeface="ＭＳ Ｐゴシック" pitchFamily="50" charset="-128"/>
                        </a:rPr>
                        <a:t>％）＋深夜（</a:t>
                      </a:r>
                      <a:r>
                        <a:rPr lang="ja-JP" altLang="en-US" sz="2600" b="0" i="0" u="none" strike="noStrike" baseline="0" dirty="0">
                          <a:solidFill>
                            <a:srgbClr val="FFFF00"/>
                          </a:solidFill>
                          <a:latin typeface="ＭＳ Ｐゴシック" pitchFamily="50" charset="-128"/>
                          <a:ea typeface="ＭＳ Ｐゴシック" pitchFamily="50" charset="-128"/>
                        </a:rPr>
                        <a:t>２５</a:t>
                      </a:r>
                      <a:r>
                        <a:rPr lang="ja-JP" altLang="en-US" sz="2600" b="0" i="0" u="none" strike="noStrike" baseline="0" dirty="0">
                          <a:solidFill>
                            <a:schemeClr val="bg1"/>
                          </a:solidFill>
                          <a:latin typeface="ＭＳ Ｐゴシック" pitchFamily="50" charset="-128"/>
                          <a:ea typeface="ＭＳ Ｐゴシック" pitchFamily="50" charset="-128"/>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bl>
          </a:graphicData>
        </a:graphic>
      </p:graphicFrame>
      <p:sp>
        <p:nvSpPr>
          <p:cNvPr id="19458" name="Rectangle 2"/>
          <p:cNvSpPr>
            <a:spLocks noGrp="1" noChangeArrowheads="1"/>
          </p:cNvSpPr>
          <p:nvPr>
            <p:ph type="title"/>
          </p:nvPr>
        </p:nvSpPr>
        <p:spPr>
          <a:xfrm>
            <a:off x="571500" y="457200"/>
            <a:ext cx="8143875" cy="1371600"/>
          </a:xfrm>
        </p:spPr>
        <p:txBody>
          <a:bodyPr/>
          <a:lstStyle/>
          <a:p>
            <a:pPr eaLnBrk="1" fontAlgn="auto" hangingPunct="1">
              <a:spcAft>
                <a:spcPts val="0"/>
              </a:spcAft>
              <a:defRPr/>
            </a:pPr>
            <a:r>
              <a:rPr lang="ja-JP" altLang="en-US" sz="4000" smtClean="0"/>
              <a:t>Ｑ３．賃金は何％増えるか？</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457200" y="1928813"/>
            <a:ext cx="8229600" cy="4197350"/>
          </a:xfrm>
        </p:spPr>
        <p:txBody>
          <a:bodyPr>
            <a:normAutofit fontScale="92500" lnSpcReduction="10000"/>
          </a:bodyPr>
          <a:lstStyle/>
          <a:p>
            <a:pPr marL="514350" indent="-514350" eaLnBrk="1" fontAlgn="auto" hangingPunct="1">
              <a:lnSpc>
                <a:spcPct val="150000"/>
              </a:lnSpc>
              <a:spcAft>
                <a:spcPts val="0"/>
              </a:spcAft>
              <a:buFont typeface="Wingdings" pitchFamily="2" charset="2"/>
              <a:buNone/>
              <a:defRPr/>
            </a:pPr>
            <a:r>
              <a:rPr lang="ja-JP" altLang="en-US" dirty="0" smtClean="0"/>
              <a:t>（次の中から正解を選んでください）</a:t>
            </a:r>
          </a:p>
          <a:p>
            <a:pPr marL="514350" indent="-514350" eaLnBrk="1" fontAlgn="auto" hangingPunct="1">
              <a:lnSpc>
                <a:spcPct val="150000"/>
              </a:lnSpc>
              <a:spcAft>
                <a:spcPts val="0"/>
              </a:spcAft>
              <a:buSzPct val="100000"/>
              <a:buFont typeface="Arial" pitchFamily="34" charset="0"/>
              <a:buAutoNum type="arabicPeriod"/>
              <a:defRPr/>
            </a:pPr>
            <a:r>
              <a:rPr lang="ja-JP" altLang="en-US" sz="4000" dirty="0" smtClean="0"/>
              <a:t>１分単位</a:t>
            </a:r>
          </a:p>
          <a:p>
            <a:pPr marL="514350" indent="-514350" eaLnBrk="1" fontAlgn="auto" hangingPunct="1">
              <a:lnSpc>
                <a:spcPct val="150000"/>
              </a:lnSpc>
              <a:spcAft>
                <a:spcPts val="0"/>
              </a:spcAft>
              <a:buSzPct val="100000"/>
              <a:buFont typeface="Arial" pitchFamily="34" charset="0"/>
              <a:buAutoNum type="arabicPeriod"/>
              <a:defRPr/>
            </a:pPr>
            <a:r>
              <a:rPr lang="ja-JP" altLang="en-US" sz="4000" dirty="0" smtClean="0"/>
              <a:t>１５分単位</a:t>
            </a:r>
          </a:p>
          <a:p>
            <a:pPr marL="514350" indent="-514350" eaLnBrk="1" fontAlgn="auto" hangingPunct="1">
              <a:lnSpc>
                <a:spcPct val="150000"/>
              </a:lnSpc>
              <a:spcAft>
                <a:spcPts val="0"/>
              </a:spcAft>
              <a:buSzPct val="100000"/>
              <a:buFont typeface="Arial" pitchFamily="34" charset="0"/>
              <a:buAutoNum type="arabicPeriod"/>
              <a:defRPr/>
            </a:pPr>
            <a:r>
              <a:rPr lang="ja-JP" altLang="en-US" sz="4000" dirty="0" smtClean="0"/>
              <a:t>３０分単位</a:t>
            </a:r>
            <a:endParaRPr lang="en-US" altLang="ja-JP" sz="4000" dirty="0" smtClean="0"/>
          </a:p>
          <a:p>
            <a:pPr marL="514350" indent="-514350" eaLnBrk="1" fontAlgn="auto" hangingPunct="1">
              <a:lnSpc>
                <a:spcPct val="150000"/>
              </a:lnSpc>
              <a:spcAft>
                <a:spcPts val="0"/>
              </a:spcAft>
              <a:buSzPct val="100000"/>
              <a:buFont typeface="Arial" pitchFamily="34" charset="0"/>
              <a:buAutoNum type="arabicPeriod"/>
              <a:defRPr/>
            </a:pPr>
            <a:r>
              <a:rPr lang="ja-JP" altLang="en-US" sz="4000" dirty="0" smtClean="0"/>
              <a:t>６０分単位</a:t>
            </a:r>
          </a:p>
        </p:txBody>
      </p:sp>
      <p:sp>
        <p:nvSpPr>
          <p:cNvPr id="20482" name="Rectangle 2"/>
          <p:cNvSpPr>
            <a:spLocks noGrp="1" noChangeArrowheads="1"/>
          </p:cNvSpPr>
          <p:nvPr>
            <p:ph type="title"/>
          </p:nvPr>
        </p:nvSpPr>
        <p:spPr>
          <a:xfrm>
            <a:off x="285750" y="457200"/>
            <a:ext cx="8858250" cy="1371600"/>
          </a:xfrm>
        </p:spPr>
        <p:txBody>
          <a:bodyPr/>
          <a:lstStyle/>
          <a:p>
            <a:pPr eaLnBrk="1" fontAlgn="auto" hangingPunct="1">
              <a:spcAft>
                <a:spcPts val="0"/>
              </a:spcAft>
              <a:defRPr/>
            </a:pPr>
            <a:r>
              <a:rPr lang="ja-JP" altLang="en-US" sz="4000" dirty="0" smtClean="0"/>
              <a:t>Ｑ４．</a:t>
            </a:r>
            <a:r>
              <a:rPr lang="en-US" altLang="ja-JP" sz="4000" dirty="0" smtClean="0"/>
              <a:t/>
            </a:r>
            <a:br>
              <a:rPr lang="en-US" altLang="ja-JP" sz="4000" dirty="0" smtClean="0"/>
            </a:br>
            <a:r>
              <a:rPr lang="ja-JP" altLang="en-US" sz="4000" dirty="0" smtClean="0"/>
              <a:t>残業手当は何分単位で支払われるか？</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anim calcmode="lin" valueType="num">
                                      <p:cBhvr additive="base">
                                        <p:cTn id="7"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243">
                                            <p:txEl>
                                              <p:pRg st="2" end="2"/>
                                            </p:txEl>
                                          </p:spTgt>
                                        </p:tgtEl>
                                        <p:attrNameLst>
                                          <p:attrName>style.visibility</p:attrName>
                                        </p:attrNameLst>
                                      </p:cBhvr>
                                      <p:to>
                                        <p:strVal val="visible"/>
                                      </p:to>
                                    </p:set>
                                    <p:anim calcmode="lin" valueType="num">
                                      <p:cBhvr additive="base">
                                        <p:cTn id="11"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24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243">
                                            <p:txEl>
                                              <p:pRg st="3" end="3"/>
                                            </p:txEl>
                                          </p:spTgt>
                                        </p:tgtEl>
                                        <p:attrNameLst>
                                          <p:attrName>style.visibility</p:attrName>
                                        </p:attrNameLst>
                                      </p:cBhvr>
                                      <p:to>
                                        <p:strVal val="visible"/>
                                      </p:to>
                                    </p:set>
                                    <p:anim calcmode="lin" valueType="num">
                                      <p:cBhvr additive="base">
                                        <p:cTn id="15" dur="5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024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0243">
                                            <p:txEl>
                                              <p:pRg st="4" end="4"/>
                                            </p:txEl>
                                          </p:spTgt>
                                        </p:tgtEl>
                                        <p:attrNameLst>
                                          <p:attrName>style.visibility</p:attrName>
                                        </p:attrNameLst>
                                      </p:cBhvr>
                                      <p:to>
                                        <p:strVal val="visible"/>
                                      </p:to>
                                    </p:set>
                                    <p:anim calcmode="lin" valueType="num">
                                      <p:cBhvr additive="base">
                                        <p:cTn id="19" dur="5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457200" y="2071688"/>
            <a:ext cx="8229600" cy="3935412"/>
          </a:xfrm>
        </p:spPr>
        <p:txBody>
          <a:bodyPr/>
          <a:lstStyle/>
          <a:p>
            <a:pPr marL="514350" indent="-514350" eaLnBrk="1" hangingPunct="1">
              <a:lnSpc>
                <a:spcPct val="150000"/>
              </a:lnSpc>
              <a:buFont typeface="Wingdings" pitchFamily="2" charset="2"/>
              <a:buNone/>
            </a:pPr>
            <a:r>
              <a:rPr lang="ja-JP" altLang="en-US" smtClean="0"/>
              <a:t>正解</a:t>
            </a:r>
          </a:p>
          <a:p>
            <a:pPr marL="514350" indent="-514350" eaLnBrk="1" hangingPunct="1">
              <a:lnSpc>
                <a:spcPct val="150000"/>
              </a:lnSpc>
              <a:buSzPct val="100000"/>
              <a:buFont typeface="Arial" charset="0"/>
              <a:buAutoNum type="arabicPeriod"/>
            </a:pPr>
            <a:r>
              <a:rPr lang="ja-JP" altLang="en-US" sz="4000" smtClean="0"/>
              <a:t>１分単位</a:t>
            </a:r>
          </a:p>
        </p:txBody>
      </p:sp>
      <p:sp>
        <p:nvSpPr>
          <p:cNvPr id="21506" name="Rectangle 2"/>
          <p:cNvSpPr>
            <a:spLocks noGrp="1" noChangeArrowheads="1"/>
          </p:cNvSpPr>
          <p:nvPr>
            <p:ph type="title"/>
          </p:nvPr>
        </p:nvSpPr>
        <p:spPr>
          <a:xfrm>
            <a:off x="285750" y="457200"/>
            <a:ext cx="8858250" cy="1371600"/>
          </a:xfrm>
        </p:spPr>
        <p:txBody>
          <a:bodyPr/>
          <a:lstStyle/>
          <a:p>
            <a:pPr eaLnBrk="1" fontAlgn="auto" hangingPunct="1">
              <a:spcAft>
                <a:spcPts val="0"/>
              </a:spcAft>
              <a:defRPr/>
            </a:pPr>
            <a:r>
              <a:rPr lang="ja-JP" altLang="en-US" sz="4000" dirty="0" smtClean="0"/>
              <a:t>Ｑ４．</a:t>
            </a:r>
            <a:r>
              <a:rPr lang="en-US" altLang="ja-JP" sz="4000" dirty="0" smtClean="0"/>
              <a:t/>
            </a:r>
            <a:br>
              <a:rPr lang="en-US" altLang="ja-JP" sz="4000" dirty="0" smtClean="0"/>
            </a:br>
            <a:r>
              <a:rPr lang="ja-JP" altLang="en-US" sz="4000" dirty="0" smtClean="0"/>
              <a:t>残業手当は何分単位で支払われるか？</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500063" y="1981200"/>
            <a:ext cx="8001000" cy="4090988"/>
          </a:xfrm>
        </p:spPr>
        <p:txBody>
          <a:bodyPr>
            <a:noAutofit/>
          </a:bodyPr>
          <a:lstStyle/>
          <a:p>
            <a:pPr marL="365760" indent="-256032" eaLnBrk="1" fontAlgn="auto" hangingPunct="1">
              <a:spcAft>
                <a:spcPts val="0"/>
              </a:spcAft>
              <a:buFont typeface="Wingdings 3"/>
              <a:buChar char=""/>
              <a:defRPr/>
            </a:pPr>
            <a:r>
              <a:rPr lang="ja-JP" altLang="en-US" sz="2800" dirty="0" smtClean="0">
                <a:latin typeface="+mn-ea"/>
              </a:rPr>
              <a:t>　アルバイトらの勤務時間について、以前は</a:t>
            </a:r>
            <a:r>
              <a:rPr lang="ja-JP" altLang="en-US" sz="2800" i="1" u="sng" dirty="0" smtClean="0">
                <a:solidFill>
                  <a:srgbClr val="FF0000"/>
                </a:solidFill>
                <a:latin typeface="+mn-ea"/>
              </a:rPr>
              <a:t>３０</a:t>
            </a:r>
            <a:r>
              <a:rPr lang="ja-JP" altLang="en-US" sz="2800" dirty="0" smtClean="0">
                <a:latin typeface="+mn-ea"/>
              </a:rPr>
              <a:t>分単位で把握し端数を切り捨てていたのを</a:t>
            </a:r>
            <a:r>
              <a:rPr lang="ja-JP" altLang="en-US" sz="2800" i="1" u="sng" dirty="0" smtClean="0">
                <a:solidFill>
                  <a:srgbClr val="FF0000"/>
                </a:solidFill>
                <a:latin typeface="+mn-ea"/>
              </a:rPr>
              <a:t>１</a:t>
            </a:r>
            <a:r>
              <a:rPr lang="ja-JP" altLang="en-US" sz="2800" dirty="0" smtClean="0">
                <a:latin typeface="+mn-ea"/>
              </a:rPr>
              <a:t>分単位で計算、賃金を支払うことに改めたことで新たに支払い負担が生じた。</a:t>
            </a:r>
            <a:endParaRPr lang="en-US" altLang="ja-JP" sz="2800" dirty="0" smtClean="0">
              <a:latin typeface="+mn-ea"/>
            </a:endParaRPr>
          </a:p>
          <a:p>
            <a:pPr marL="365760" indent="-256032" eaLnBrk="1" fontAlgn="auto" hangingPunct="1">
              <a:spcAft>
                <a:spcPts val="0"/>
              </a:spcAft>
              <a:buFont typeface="Wingdings 3"/>
              <a:buChar char=""/>
              <a:defRPr/>
            </a:pPr>
            <a:r>
              <a:rPr lang="ja-JP" altLang="en-US" sz="2800" u="sng" dirty="0" smtClean="0">
                <a:latin typeface="+mn-ea"/>
              </a:rPr>
              <a:t>０３年８月にさかのぼって支払う</a:t>
            </a:r>
            <a:r>
              <a:rPr lang="ja-JP" altLang="en-US" sz="2800" dirty="0" smtClean="0">
                <a:latin typeface="+mn-ea"/>
              </a:rPr>
              <a:t>が、新たに支払うことになる賃金は０４年以前分が１１億４千３百万円、０５年分は１０億５千７百万円。</a:t>
            </a:r>
          </a:p>
        </p:txBody>
      </p:sp>
      <p:sp>
        <p:nvSpPr>
          <p:cNvPr id="23554" name="Rectangle 2"/>
          <p:cNvSpPr>
            <a:spLocks noGrp="1" noChangeArrowheads="1"/>
          </p:cNvSpPr>
          <p:nvPr>
            <p:ph type="title"/>
          </p:nvPr>
        </p:nvSpPr>
        <p:spPr>
          <a:xfrm>
            <a:off x="285750" y="457200"/>
            <a:ext cx="8858250" cy="1371600"/>
          </a:xfrm>
        </p:spPr>
        <p:txBody>
          <a:bodyPr/>
          <a:lstStyle/>
          <a:p>
            <a:pPr eaLnBrk="1" fontAlgn="auto" hangingPunct="1">
              <a:spcAft>
                <a:spcPts val="0"/>
              </a:spcAft>
              <a:defRPr/>
            </a:pPr>
            <a:r>
              <a:rPr lang="ja-JP" altLang="en-US" sz="4000" dirty="0" smtClean="0"/>
              <a:t>Ｑ４．</a:t>
            </a:r>
            <a:r>
              <a:rPr lang="en-US" altLang="ja-JP" sz="4000" dirty="0" smtClean="0"/>
              <a:t/>
            </a:r>
            <a:br>
              <a:rPr lang="en-US" altLang="ja-JP" sz="4000" dirty="0" smtClean="0"/>
            </a:br>
            <a:r>
              <a:rPr lang="ja-JP" altLang="en-US" sz="4000" dirty="0" smtClean="0"/>
              <a:t>残業手当は何分単位で支払われるか？</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457200" y="2000250"/>
            <a:ext cx="8229600" cy="4006850"/>
          </a:xfrm>
        </p:spPr>
        <p:txBody>
          <a:bodyPr/>
          <a:lstStyle/>
          <a:p>
            <a:pPr eaLnBrk="1" hangingPunct="1">
              <a:lnSpc>
                <a:spcPct val="150000"/>
              </a:lnSpc>
            </a:pPr>
            <a:r>
              <a:rPr lang="ja-JP" altLang="en-US" sz="4000" smtClean="0"/>
              <a:t>夜</a:t>
            </a:r>
            <a:r>
              <a:rPr lang="ja-JP" altLang="en-US" sz="4000" smtClean="0">
                <a:solidFill>
                  <a:schemeClr val="bg1"/>
                </a:solidFill>
              </a:rPr>
              <a:t>１０</a:t>
            </a:r>
            <a:r>
              <a:rPr lang="ja-JP" altLang="en-US" sz="4000" smtClean="0"/>
              <a:t>時から</a:t>
            </a:r>
            <a:endParaRPr lang="en-US" altLang="ja-JP" sz="4000" smtClean="0"/>
          </a:p>
          <a:p>
            <a:pPr eaLnBrk="1" hangingPunct="1">
              <a:lnSpc>
                <a:spcPct val="150000"/>
              </a:lnSpc>
            </a:pPr>
            <a:r>
              <a:rPr lang="ja-JP" altLang="en-US" sz="4000" smtClean="0"/>
              <a:t>朝</a:t>
            </a:r>
            <a:r>
              <a:rPr lang="ja-JP" altLang="en-US" sz="4000" smtClean="0">
                <a:solidFill>
                  <a:schemeClr val="bg1"/>
                </a:solidFill>
              </a:rPr>
              <a:t>　５</a:t>
            </a:r>
            <a:r>
              <a:rPr lang="ja-JP" altLang="en-US" sz="4000" smtClean="0"/>
              <a:t>時まで</a:t>
            </a:r>
          </a:p>
        </p:txBody>
      </p:sp>
      <p:sp>
        <p:nvSpPr>
          <p:cNvPr id="6146" name="Rectangle 2"/>
          <p:cNvSpPr>
            <a:spLocks noGrp="1" noChangeArrowheads="1"/>
          </p:cNvSpPr>
          <p:nvPr>
            <p:ph type="title"/>
          </p:nvPr>
        </p:nvSpPr>
        <p:spPr>
          <a:xfrm>
            <a:off x="571500" y="457200"/>
            <a:ext cx="8143875" cy="1371600"/>
          </a:xfrm>
        </p:spPr>
        <p:txBody>
          <a:bodyPr/>
          <a:lstStyle/>
          <a:p>
            <a:pPr eaLnBrk="1" fontAlgn="auto" hangingPunct="1">
              <a:spcAft>
                <a:spcPts val="0"/>
              </a:spcAft>
              <a:defRPr/>
            </a:pPr>
            <a:r>
              <a:rPr lang="ja-JP" altLang="en-US" sz="4000" dirty="0" smtClean="0"/>
              <a:t>Ｑ１．労働基準法で深夜とは？</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0" y="357166"/>
            <a:ext cx="9144000" cy="1428760"/>
          </a:xfrm>
        </p:spPr>
        <p:txBody>
          <a:bodyPr/>
          <a:lstStyle/>
          <a:p>
            <a:pPr algn="ctr" eaLnBrk="1" fontAlgn="auto" hangingPunct="1">
              <a:spcAft>
                <a:spcPts val="0"/>
              </a:spcAft>
              <a:defRPr/>
            </a:pPr>
            <a:r>
              <a:rPr lang="ja-JP" altLang="en-US" sz="3600" dirty="0" smtClean="0"/>
              <a:t>Ｑ１．本人の不注意で仕事中にケガをしたら、医療費は何％出してもらえるか？</a:t>
            </a:r>
            <a:endParaRPr lang="ja-JP" altLang="en-US" sz="3600" dirty="0"/>
          </a:p>
        </p:txBody>
      </p:sp>
      <p:sp>
        <p:nvSpPr>
          <p:cNvPr id="5" name="Rectangle 3"/>
          <p:cNvSpPr>
            <a:spLocks noGrp="1" noChangeArrowheads="1"/>
          </p:cNvSpPr>
          <p:nvPr>
            <p:ph idx="1"/>
          </p:nvPr>
        </p:nvSpPr>
        <p:spPr>
          <a:xfrm>
            <a:off x="457200" y="1928813"/>
            <a:ext cx="8229600" cy="4078287"/>
          </a:xfrm>
        </p:spPr>
        <p:txBody>
          <a:bodyPr>
            <a:normAutofit lnSpcReduction="10000"/>
          </a:bodyPr>
          <a:lstStyle/>
          <a:p>
            <a:pPr marL="812800" indent="-812800" eaLnBrk="1" fontAlgn="auto" hangingPunct="1">
              <a:lnSpc>
                <a:spcPct val="150000"/>
              </a:lnSpc>
              <a:spcAft>
                <a:spcPts val="0"/>
              </a:spcAft>
              <a:buFont typeface="Wingdings" pitchFamily="2" charset="2"/>
              <a:buNone/>
              <a:defRPr/>
            </a:pPr>
            <a:r>
              <a:rPr lang="ja-JP" altLang="en-US" sz="3600" dirty="0"/>
              <a:t>（次の中から正解を選んでください）</a:t>
            </a:r>
          </a:p>
          <a:p>
            <a:pPr marL="812800" indent="-812800" eaLnBrk="1" fontAlgn="auto" hangingPunct="1">
              <a:lnSpc>
                <a:spcPct val="150000"/>
              </a:lnSpc>
              <a:spcAft>
                <a:spcPts val="0"/>
              </a:spcAft>
              <a:buClr>
                <a:schemeClr val="tx1"/>
              </a:buClr>
              <a:buSzTx/>
              <a:buFont typeface="Wingdings" pitchFamily="2" charset="2"/>
              <a:buAutoNum type="arabicPeriod"/>
              <a:defRPr/>
            </a:pPr>
            <a:r>
              <a:rPr lang="ja-JP" altLang="en-US" sz="4400" dirty="0" smtClean="0"/>
              <a:t>０％</a:t>
            </a:r>
            <a:r>
              <a:rPr lang="ja-JP" altLang="en-US" sz="2400" dirty="0" smtClean="0"/>
              <a:t>（本人の不注意なので医療費は出ない）</a:t>
            </a:r>
            <a:endParaRPr lang="ja-JP" altLang="en-US" sz="2400" dirty="0"/>
          </a:p>
          <a:p>
            <a:pPr marL="812800" indent="-812800" eaLnBrk="1" fontAlgn="auto" hangingPunct="1">
              <a:lnSpc>
                <a:spcPct val="150000"/>
              </a:lnSpc>
              <a:spcAft>
                <a:spcPts val="0"/>
              </a:spcAft>
              <a:buClr>
                <a:prstClr val="black"/>
              </a:buClr>
              <a:buSzTx/>
              <a:buFont typeface="Wingdings" pitchFamily="2" charset="2"/>
              <a:buAutoNum type="arabicPeriod"/>
              <a:defRPr/>
            </a:pPr>
            <a:r>
              <a:rPr lang="ja-JP" altLang="en-US" sz="4400" dirty="0" smtClean="0"/>
              <a:t>５０％</a:t>
            </a:r>
            <a:r>
              <a:rPr lang="ja-JP" altLang="en-US" sz="2400" dirty="0" smtClean="0">
                <a:solidFill>
                  <a:prstClr val="black"/>
                </a:solidFill>
              </a:rPr>
              <a:t>（本人の不注意でも医療費は半額出る）</a:t>
            </a:r>
          </a:p>
          <a:p>
            <a:pPr marL="812800" indent="-812800" eaLnBrk="1" fontAlgn="auto" hangingPunct="1">
              <a:lnSpc>
                <a:spcPct val="150000"/>
              </a:lnSpc>
              <a:spcAft>
                <a:spcPts val="0"/>
              </a:spcAft>
              <a:buClr>
                <a:prstClr val="black"/>
              </a:buClr>
              <a:buSzTx/>
              <a:buFont typeface="Wingdings" pitchFamily="2" charset="2"/>
              <a:buAutoNum type="arabicPeriod"/>
              <a:defRPr/>
            </a:pPr>
            <a:r>
              <a:rPr lang="ja-JP" altLang="en-US" sz="4400" dirty="0" smtClean="0"/>
              <a:t>１００％</a:t>
            </a:r>
            <a:r>
              <a:rPr lang="ja-JP" altLang="en-US" sz="2400" dirty="0" smtClean="0">
                <a:solidFill>
                  <a:prstClr val="black"/>
                </a:solidFill>
              </a:rPr>
              <a:t>（医療費は全額出る）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idx="1"/>
          </p:nvPr>
        </p:nvSpPr>
        <p:spPr>
          <a:xfrm>
            <a:off x="457200" y="2565400"/>
            <a:ext cx="8229600" cy="3302000"/>
          </a:xfrm>
        </p:spPr>
        <p:txBody>
          <a:bodyPr/>
          <a:lstStyle/>
          <a:p>
            <a:pPr marL="812800" indent="-812800" eaLnBrk="1" hangingPunct="1">
              <a:lnSpc>
                <a:spcPct val="150000"/>
              </a:lnSpc>
              <a:buFont typeface="Wingdings" pitchFamily="2" charset="2"/>
              <a:buNone/>
            </a:pPr>
            <a:r>
              <a:rPr lang="ja-JP" altLang="en-US" sz="4400" dirty="0" smtClean="0"/>
              <a:t>正解は？</a:t>
            </a:r>
          </a:p>
          <a:p>
            <a:pPr marL="812800" indent="-812800" eaLnBrk="1" hangingPunct="1">
              <a:lnSpc>
                <a:spcPct val="150000"/>
              </a:lnSpc>
              <a:buClr>
                <a:schemeClr val="tx1"/>
              </a:buClr>
              <a:buSzTx/>
              <a:buFont typeface="Wingdings" pitchFamily="2" charset="2"/>
              <a:buAutoNum type="arabicPeriod" startAt="3"/>
            </a:pPr>
            <a:r>
              <a:rPr lang="ja-JP" altLang="en-US" sz="4400" dirty="0" smtClean="0"/>
              <a:t>１００％</a:t>
            </a:r>
          </a:p>
        </p:txBody>
      </p:sp>
      <p:sp>
        <p:nvSpPr>
          <p:cNvPr id="72706" name="Rectangle 2"/>
          <p:cNvSpPr>
            <a:spLocks noGrp="1" noChangeArrowheads="1"/>
          </p:cNvSpPr>
          <p:nvPr>
            <p:ph type="title"/>
          </p:nvPr>
        </p:nvSpPr>
        <p:spPr>
          <a:xfrm>
            <a:off x="0" y="357166"/>
            <a:ext cx="9144000" cy="1428760"/>
          </a:xfrm>
        </p:spPr>
        <p:txBody>
          <a:bodyPr/>
          <a:lstStyle/>
          <a:p>
            <a:pPr algn="ctr" eaLnBrk="1" fontAlgn="auto" hangingPunct="1">
              <a:spcAft>
                <a:spcPts val="0"/>
              </a:spcAft>
              <a:defRPr/>
            </a:pPr>
            <a:r>
              <a:rPr lang="ja-JP" altLang="en-US" sz="3600" dirty="0" smtClean="0"/>
              <a:t>Ｑ１．本人の不注意で仕事中にケガをしたら、医療費は何％出してもらえるか？</a:t>
            </a:r>
            <a:endParaRPr lang="ja-JP" alt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 calcmode="lin" valueType="num">
                                      <p:cBhvr additive="base">
                                        <p:cTn id="7" dur="500" fill="hold"/>
                                        <p:tgtEl>
                                          <p:spTgt spid="727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27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2707">
                                            <p:txEl>
                                              <p:pRg st="1" end="1"/>
                                            </p:txEl>
                                          </p:spTgt>
                                        </p:tgtEl>
                                        <p:attrNameLst>
                                          <p:attrName>style.visibility</p:attrName>
                                        </p:attrNameLst>
                                      </p:cBhvr>
                                      <p:to>
                                        <p:strVal val="visible"/>
                                      </p:to>
                                    </p:set>
                                    <p:anim calcmode="lin" valueType="num">
                                      <p:cBhvr additive="base">
                                        <p:cTn id="13" dur="500" fill="hold"/>
                                        <p:tgtEl>
                                          <p:spTgt spid="7270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2707">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algn="ctr" eaLnBrk="1" fontAlgn="auto" hangingPunct="1">
              <a:spcAft>
                <a:spcPts val="0"/>
              </a:spcAft>
              <a:defRPr/>
            </a:pPr>
            <a:r>
              <a:rPr lang="ja-JP" altLang="en-US" sz="3200" dirty="0"/>
              <a:t>Ｑ２</a:t>
            </a:r>
            <a:r>
              <a:rPr lang="ja-JP" altLang="en-US" sz="3200" dirty="0" smtClean="0"/>
              <a:t>．店長がバイトの労災保険料を納めていない場合、医療費は何％もらえるか？ </a:t>
            </a:r>
            <a:endParaRPr lang="ja-JP" altLang="en-US" sz="3200" dirty="0"/>
          </a:p>
        </p:txBody>
      </p:sp>
      <p:sp>
        <p:nvSpPr>
          <p:cNvPr id="65539" name="Rectangle 3"/>
          <p:cNvSpPr>
            <a:spLocks noGrp="1" noChangeArrowheads="1"/>
          </p:cNvSpPr>
          <p:nvPr>
            <p:ph type="body" sz="half" idx="1"/>
          </p:nvPr>
        </p:nvSpPr>
        <p:spPr>
          <a:xfrm>
            <a:off x="457200" y="1981200"/>
            <a:ext cx="8147050" cy="3886200"/>
          </a:xfrm>
        </p:spPr>
        <p:txBody>
          <a:bodyPr>
            <a:normAutofit fontScale="92500" lnSpcReduction="10000"/>
          </a:bodyPr>
          <a:lstStyle/>
          <a:p>
            <a:pPr marL="812800" indent="-812800" eaLnBrk="1" fontAlgn="auto" hangingPunct="1">
              <a:lnSpc>
                <a:spcPct val="150000"/>
              </a:lnSpc>
              <a:spcAft>
                <a:spcPts val="0"/>
              </a:spcAft>
              <a:buClr>
                <a:schemeClr val="tx1"/>
              </a:buClr>
              <a:buSzTx/>
              <a:buFont typeface="Wingdings" pitchFamily="2" charset="2"/>
              <a:buNone/>
              <a:defRPr/>
            </a:pPr>
            <a:r>
              <a:rPr lang="ja-JP" altLang="en-US" dirty="0"/>
              <a:t>（次の中から正解を選んでください）</a:t>
            </a:r>
            <a:r>
              <a:rPr lang="ja-JP" altLang="en-US" sz="4400" dirty="0"/>
              <a:t> </a:t>
            </a:r>
          </a:p>
          <a:p>
            <a:pPr marL="812800" indent="-812800" eaLnBrk="1" fontAlgn="auto" hangingPunct="1">
              <a:lnSpc>
                <a:spcPct val="150000"/>
              </a:lnSpc>
              <a:spcAft>
                <a:spcPts val="0"/>
              </a:spcAft>
              <a:buClr>
                <a:schemeClr val="tx1"/>
              </a:buClr>
              <a:buSzTx/>
              <a:buFont typeface="Wingdings" pitchFamily="2" charset="2"/>
              <a:buAutoNum type="arabicPeriod"/>
              <a:defRPr/>
            </a:pPr>
            <a:r>
              <a:rPr lang="ja-JP" altLang="en-US" sz="4400" dirty="0" smtClean="0"/>
              <a:t>０％</a:t>
            </a:r>
            <a:endParaRPr lang="ja-JP" altLang="en-US" sz="4400" dirty="0"/>
          </a:p>
          <a:p>
            <a:pPr marL="812800" indent="-812800" eaLnBrk="1" fontAlgn="auto" hangingPunct="1">
              <a:lnSpc>
                <a:spcPct val="150000"/>
              </a:lnSpc>
              <a:spcAft>
                <a:spcPts val="0"/>
              </a:spcAft>
              <a:buClr>
                <a:schemeClr val="tx1"/>
              </a:buClr>
              <a:buSzTx/>
              <a:buFont typeface="Wingdings" pitchFamily="2" charset="2"/>
              <a:buAutoNum type="arabicPeriod"/>
              <a:defRPr/>
            </a:pPr>
            <a:r>
              <a:rPr lang="ja-JP" altLang="en-US" sz="4400" dirty="0" smtClean="0"/>
              <a:t>５０％</a:t>
            </a:r>
            <a:endParaRPr lang="ja-JP" altLang="en-US" sz="4400" dirty="0"/>
          </a:p>
          <a:p>
            <a:pPr marL="812800" indent="-812800" eaLnBrk="1" fontAlgn="auto" hangingPunct="1">
              <a:lnSpc>
                <a:spcPct val="150000"/>
              </a:lnSpc>
              <a:spcAft>
                <a:spcPts val="0"/>
              </a:spcAft>
              <a:buClr>
                <a:schemeClr val="tx1"/>
              </a:buClr>
              <a:buSzTx/>
              <a:buFont typeface="Wingdings" pitchFamily="2" charset="2"/>
              <a:buAutoNum type="arabicPeriod" startAt="3"/>
              <a:defRPr/>
            </a:pPr>
            <a:r>
              <a:rPr lang="ja-JP" altLang="en-US" sz="4400" dirty="0" smtClean="0"/>
              <a:t>１００％</a:t>
            </a:r>
            <a:endParaRPr lang="ja-JP" alt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 calcmode="lin" valueType="num">
                                      <p:cBhvr additive="base">
                                        <p:cTn id="7" dur="500" fill="hold"/>
                                        <p:tgtEl>
                                          <p:spTgt spid="655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55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5539">
                                            <p:txEl>
                                              <p:pRg st="1" end="1"/>
                                            </p:txEl>
                                          </p:spTgt>
                                        </p:tgtEl>
                                        <p:attrNameLst>
                                          <p:attrName>style.visibility</p:attrName>
                                        </p:attrNameLst>
                                      </p:cBhvr>
                                      <p:to>
                                        <p:strVal val="visible"/>
                                      </p:to>
                                    </p:set>
                                    <p:anim calcmode="lin" valueType="num">
                                      <p:cBhvr additive="base">
                                        <p:cTn id="13" dur="500" fill="hold"/>
                                        <p:tgtEl>
                                          <p:spTgt spid="655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55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5539">
                                            <p:txEl>
                                              <p:pRg st="2" end="2"/>
                                            </p:txEl>
                                          </p:spTgt>
                                        </p:tgtEl>
                                        <p:attrNameLst>
                                          <p:attrName>style.visibility</p:attrName>
                                        </p:attrNameLst>
                                      </p:cBhvr>
                                      <p:to>
                                        <p:strVal val="visible"/>
                                      </p:to>
                                    </p:set>
                                    <p:anim calcmode="lin" valueType="num">
                                      <p:cBhvr additive="base">
                                        <p:cTn id="19" dur="500" fill="hold"/>
                                        <p:tgtEl>
                                          <p:spTgt spid="6553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55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5539">
                                            <p:txEl>
                                              <p:pRg st="3" end="3"/>
                                            </p:txEl>
                                          </p:spTgt>
                                        </p:tgtEl>
                                        <p:attrNameLst>
                                          <p:attrName>style.visibility</p:attrName>
                                        </p:attrNameLst>
                                      </p:cBhvr>
                                      <p:to>
                                        <p:strVal val="visible"/>
                                      </p:to>
                                    </p:set>
                                    <p:anim calcmode="lin" valueType="num">
                                      <p:cBhvr additive="base">
                                        <p:cTn id="25" dur="500" fill="hold"/>
                                        <p:tgtEl>
                                          <p:spTgt spid="6553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553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idx="1"/>
          </p:nvPr>
        </p:nvSpPr>
        <p:spPr>
          <a:xfrm>
            <a:off x="457200" y="2565400"/>
            <a:ext cx="8229600" cy="3302000"/>
          </a:xfrm>
        </p:spPr>
        <p:txBody>
          <a:bodyPr/>
          <a:lstStyle/>
          <a:p>
            <a:pPr marL="812800" indent="-812800" eaLnBrk="1" hangingPunct="1">
              <a:lnSpc>
                <a:spcPct val="150000"/>
              </a:lnSpc>
              <a:buFont typeface="Wingdings" pitchFamily="2" charset="2"/>
              <a:buNone/>
            </a:pPr>
            <a:r>
              <a:rPr lang="ja-JP" altLang="en-US" sz="4400" dirty="0" smtClean="0"/>
              <a:t>正解は？</a:t>
            </a:r>
          </a:p>
          <a:p>
            <a:pPr marL="812800" indent="-812800" eaLnBrk="1" hangingPunct="1">
              <a:lnSpc>
                <a:spcPct val="150000"/>
              </a:lnSpc>
              <a:buClr>
                <a:schemeClr val="tx1"/>
              </a:buClr>
              <a:buSzTx/>
              <a:buFont typeface="Wingdings" pitchFamily="2" charset="2"/>
              <a:buAutoNum type="arabicPeriod" startAt="3"/>
            </a:pPr>
            <a:r>
              <a:rPr lang="ja-JP" altLang="en-US" sz="4400" dirty="0" smtClean="0"/>
              <a:t>１００％</a:t>
            </a:r>
          </a:p>
        </p:txBody>
      </p:sp>
      <p:sp>
        <p:nvSpPr>
          <p:cNvPr id="72706" name="Rectangle 2"/>
          <p:cNvSpPr>
            <a:spLocks noGrp="1" noChangeArrowheads="1"/>
          </p:cNvSpPr>
          <p:nvPr>
            <p:ph type="title"/>
          </p:nvPr>
        </p:nvSpPr>
        <p:spPr>
          <a:xfrm>
            <a:off x="214282" y="357166"/>
            <a:ext cx="8929718" cy="1428760"/>
          </a:xfrm>
        </p:spPr>
        <p:txBody>
          <a:bodyPr/>
          <a:lstStyle/>
          <a:p>
            <a:pPr algn="ctr" eaLnBrk="1" fontAlgn="auto" hangingPunct="1">
              <a:spcAft>
                <a:spcPts val="0"/>
              </a:spcAft>
              <a:defRPr/>
            </a:pPr>
            <a:r>
              <a:rPr lang="ja-JP" altLang="en-US" sz="3600" dirty="0" smtClean="0"/>
              <a:t>Ｑ２．店長がバイトの労災保険料を納めていない場合、医療費は何％もらえるか？</a:t>
            </a:r>
            <a:endParaRPr lang="ja-JP" alt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 calcmode="lin" valueType="num">
                                      <p:cBhvr additive="base">
                                        <p:cTn id="7" dur="500" fill="hold"/>
                                        <p:tgtEl>
                                          <p:spTgt spid="727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27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2707">
                                            <p:txEl>
                                              <p:pRg st="1" end="1"/>
                                            </p:txEl>
                                          </p:spTgt>
                                        </p:tgtEl>
                                        <p:attrNameLst>
                                          <p:attrName>style.visibility</p:attrName>
                                        </p:attrNameLst>
                                      </p:cBhvr>
                                      <p:to>
                                        <p:strVal val="visible"/>
                                      </p:to>
                                    </p:set>
                                    <p:anim calcmode="lin" valueType="num">
                                      <p:cBhvr additive="base">
                                        <p:cTn id="13" dur="500" fill="hold"/>
                                        <p:tgtEl>
                                          <p:spTgt spid="7270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2707">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285720" y="457200"/>
            <a:ext cx="8572560" cy="1371600"/>
          </a:xfrm>
        </p:spPr>
        <p:txBody>
          <a:bodyPr>
            <a:noAutofit/>
          </a:bodyPr>
          <a:lstStyle/>
          <a:p>
            <a:pPr algn="ctr" eaLnBrk="1" fontAlgn="auto" hangingPunct="1">
              <a:spcAft>
                <a:spcPts val="0"/>
              </a:spcAft>
              <a:defRPr/>
            </a:pPr>
            <a:r>
              <a:rPr lang="ja-JP" altLang="en-US" sz="3600" dirty="0" smtClean="0"/>
              <a:t>Ｑ３．届けはバス通勤で自転車の通勤事故にあうと医療費は何％もらえるか？ </a:t>
            </a:r>
            <a:endParaRPr lang="ja-JP" altLang="en-US" sz="3600" dirty="0"/>
          </a:p>
        </p:txBody>
      </p:sp>
      <p:sp>
        <p:nvSpPr>
          <p:cNvPr id="65539" name="Rectangle 3"/>
          <p:cNvSpPr>
            <a:spLocks noGrp="1" noChangeArrowheads="1"/>
          </p:cNvSpPr>
          <p:nvPr>
            <p:ph type="body" sz="half" idx="1"/>
          </p:nvPr>
        </p:nvSpPr>
        <p:spPr>
          <a:xfrm>
            <a:off x="457200" y="1981200"/>
            <a:ext cx="8147050" cy="3886200"/>
          </a:xfrm>
        </p:spPr>
        <p:txBody>
          <a:bodyPr>
            <a:normAutofit fontScale="92500" lnSpcReduction="10000"/>
          </a:bodyPr>
          <a:lstStyle/>
          <a:p>
            <a:pPr marL="812800" indent="-812800" eaLnBrk="1" fontAlgn="auto" hangingPunct="1">
              <a:lnSpc>
                <a:spcPct val="150000"/>
              </a:lnSpc>
              <a:spcAft>
                <a:spcPts val="0"/>
              </a:spcAft>
              <a:buClr>
                <a:schemeClr val="tx1"/>
              </a:buClr>
              <a:buSzTx/>
              <a:buFont typeface="Wingdings" pitchFamily="2" charset="2"/>
              <a:buNone/>
              <a:defRPr/>
            </a:pPr>
            <a:r>
              <a:rPr lang="ja-JP" altLang="en-US" dirty="0"/>
              <a:t>（次の中から正解を選んでください）</a:t>
            </a:r>
            <a:r>
              <a:rPr lang="ja-JP" altLang="en-US" sz="4400" dirty="0"/>
              <a:t> </a:t>
            </a:r>
          </a:p>
          <a:p>
            <a:pPr marL="812800" indent="-812800" eaLnBrk="1" fontAlgn="auto" hangingPunct="1">
              <a:lnSpc>
                <a:spcPct val="150000"/>
              </a:lnSpc>
              <a:spcAft>
                <a:spcPts val="0"/>
              </a:spcAft>
              <a:buClr>
                <a:schemeClr val="tx1"/>
              </a:buClr>
              <a:buSzTx/>
              <a:buFont typeface="Wingdings" pitchFamily="2" charset="2"/>
              <a:buAutoNum type="arabicPeriod"/>
              <a:defRPr/>
            </a:pPr>
            <a:r>
              <a:rPr lang="ja-JP" altLang="en-US" sz="4400" dirty="0" smtClean="0"/>
              <a:t>０％</a:t>
            </a:r>
            <a:endParaRPr lang="ja-JP" altLang="en-US" sz="4400" dirty="0"/>
          </a:p>
          <a:p>
            <a:pPr marL="812800" indent="-812800" eaLnBrk="1" fontAlgn="auto" hangingPunct="1">
              <a:lnSpc>
                <a:spcPct val="150000"/>
              </a:lnSpc>
              <a:spcAft>
                <a:spcPts val="0"/>
              </a:spcAft>
              <a:buClr>
                <a:schemeClr val="tx1"/>
              </a:buClr>
              <a:buSzTx/>
              <a:buFont typeface="Wingdings" pitchFamily="2" charset="2"/>
              <a:buAutoNum type="arabicPeriod"/>
              <a:defRPr/>
            </a:pPr>
            <a:r>
              <a:rPr lang="ja-JP" altLang="en-US" sz="4400" dirty="0" smtClean="0"/>
              <a:t>５０％</a:t>
            </a:r>
            <a:endParaRPr lang="ja-JP" altLang="en-US" sz="4400" dirty="0"/>
          </a:p>
          <a:p>
            <a:pPr marL="812800" indent="-812800" eaLnBrk="1" fontAlgn="auto" hangingPunct="1">
              <a:lnSpc>
                <a:spcPct val="150000"/>
              </a:lnSpc>
              <a:spcAft>
                <a:spcPts val="0"/>
              </a:spcAft>
              <a:buClr>
                <a:schemeClr val="tx1"/>
              </a:buClr>
              <a:buSzTx/>
              <a:buFont typeface="Wingdings" pitchFamily="2" charset="2"/>
              <a:buAutoNum type="arabicPeriod" startAt="3"/>
              <a:defRPr/>
            </a:pPr>
            <a:r>
              <a:rPr lang="ja-JP" altLang="en-US" sz="4400" dirty="0" smtClean="0"/>
              <a:t>１００％</a:t>
            </a:r>
            <a:endParaRPr lang="ja-JP" alt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 calcmode="lin" valueType="num">
                                      <p:cBhvr additive="base">
                                        <p:cTn id="7" dur="500" fill="hold"/>
                                        <p:tgtEl>
                                          <p:spTgt spid="655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55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5539">
                                            <p:txEl>
                                              <p:pRg st="1" end="1"/>
                                            </p:txEl>
                                          </p:spTgt>
                                        </p:tgtEl>
                                        <p:attrNameLst>
                                          <p:attrName>style.visibility</p:attrName>
                                        </p:attrNameLst>
                                      </p:cBhvr>
                                      <p:to>
                                        <p:strVal val="visible"/>
                                      </p:to>
                                    </p:set>
                                    <p:anim calcmode="lin" valueType="num">
                                      <p:cBhvr additive="base">
                                        <p:cTn id="13" dur="500" fill="hold"/>
                                        <p:tgtEl>
                                          <p:spTgt spid="655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55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5539">
                                            <p:txEl>
                                              <p:pRg st="2" end="2"/>
                                            </p:txEl>
                                          </p:spTgt>
                                        </p:tgtEl>
                                        <p:attrNameLst>
                                          <p:attrName>style.visibility</p:attrName>
                                        </p:attrNameLst>
                                      </p:cBhvr>
                                      <p:to>
                                        <p:strVal val="visible"/>
                                      </p:to>
                                    </p:set>
                                    <p:anim calcmode="lin" valueType="num">
                                      <p:cBhvr additive="base">
                                        <p:cTn id="19" dur="500" fill="hold"/>
                                        <p:tgtEl>
                                          <p:spTgt spid="6553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55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5539">
                                            <p:txEl>
                                              <p:pRg st="3" end="3"/>
                                            </p:txEl>
                                          </p:spTgt>
                                        </p:tgtEl>
                                        <p:attrNameLst>
                                          <p:attrName>style.visibility</p:attrName>
                                        </p:attrNameLst>
                                      </p:cBhvr>
                                      <p:to>
                                        <p:strVal val="visible"/>
                                      </p:to>
                                    </p:set>
                                    <p:anim calcmode="lin" valueType="num">
                                      <p:cBhvr additive="base">
                                        <p:cTn id="25" dur="500" fill="hold"/>
                                        <p:tgtEl>
                                          <p:spTgt spid="6553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553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idx="1"/>
          </p:nvPr>
        </p:nvSpPr>
        <p:spPr>
          <a:xfrm>
            <a:off x="457200" y="2565400"/>
            <a:ext cx="8229600" cy="3302000"/>
          </a:xfrm>
        </p:spPr>
        <p:txBody>
          <a:bodyPr/>
          <a:lstStyle/>
          <a:p>
            <a:pPr marL="812800" indent="-812800" eaLnBrk="1" hangingPunct="1">
              <a:lnSpc>
                <a:spcPct val="150000"/>
              </a:lnSpc>
              <a:buFont typeface="Wingdings" pitchFamily="2" charset="2"/>
              <a:buNone/>
            </a:pPr>
            <a:r>
              <a:rPr lang="ja-JP" altLang="en-US" sz="4400" dirty="0" smtClean="0"/>
              <a:t>正解は？</a:t>
            </a:r>
          </a:p>
          <a:p>
            <a:pPr marL="812800" indent="-812800" eaLnBrk="1" hangingPunct="1">
              <a:lnSpc>
                <a:spcPct val="150000"/>
              </a:lnSpc>
              <a:buClr>
                <a:schemeClr val="tx1"/>
              </a:buClr>
              <a:buSzTx/>
              <a:buFont typeface="Wingdings" pitchFamily="2" charset="2"/>
              <a:buAutoNum type="arabicPeriod" startAt="3"/>
            </a:pPr>
            <a:r>
              <a:rPr lang="ja-JP" altLang="en-US" sz="4400" dirty="0" smtClean="0"/>
              <a:t>１００％</a:t>
            </a:r>
          </a:p>
        </p:txBody>
      </p:sp>
      <p:sp>
        <p:nvSpPr>
          <p:cNvPr id="72706" name="Rectangle 2"/>
          <p:cNvSpPr>
            <a:spLocks noGrp="1" noChangeArrowheads="1"/>
          </p:cNvSpPr>
          <p:nvPr>
            <p:ph type="title"/>
          </p:nvPr>
        </p:nvSpPr>
        <p:spPr>
          <a:xfrm>
            <a:off x="428596" y="357166"/>
            <a:ext cx="8429684" cy="1428760"/>
          </a:xfrm>
        </p:spPr>
        <p:txBody>
          <a:bodyPr/>
          <a:lstStyle/>
          <a:p>
            <a:pPr algn="ctr" eaLnBrk="1" fontAlgn="auto" hangingPunct="1">
              <a:spcAft>
                <a:spcPts val="0"/>
              </a:spcAft>
              <a:defRPr/>
            </a:pPr>
            <a:r>
              <a:rPr lang="ja-JP" altLang="en-US" sz="3600" dirty="0" smtClean="0"/>
              <a:t>Ｑ３．届けはバス通勤で自転車の通勤事故にあうと医療費は何％もらえるか？</a:t>
            </a:r>
            <a:endParaRPr lang="ja-JP" alt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 calcmode="lin" valueType="num">
                                      <p:cBhvr additive="base">
                                        <p:cTn id="7" dur="500" fill="hold"/>
                                        <p:tgtEl>
                                          <p:spTgt spid="727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27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2707">
                                            <p:txEl>
                                              <p:pRg st="1" end="1"/>
                                            </p:txEl>
                                          </p:spTgt>
                                        </p:tgtEl>
                                        <p:attrNameLst>
                                          <p:attrName>style.visibility</p:attrName>
                                        </p:attrNameLst>
                                      </p:cBhvr>
                                      <p:to>
                                        <p:strVal val="visible"/>
                                      </p:to>
                                    </p:set>
                                    <p:anim calcmode="lin" valueType="num">
                                      <p:cBhvr additive="base">
                                        <p:cTn id="13" dur="500" fill="hold"/>
                                        <p:tgtEl>
                                          <p:spTgt spid="7270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2707">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428596" y="214290"/>
            <a:ext cx="8229600" cy="1371600"/>
          </a:xfrm>
        </p:spPr>
        <p:txBody>
          <a:bodyPr/>
          <a:lstStyle/>
          <a:p>
            <a:pPr algn="ctr" eaLnBrk="1" fontAlgn="auto" hangingPunct="1">
              <a:spcAft>
                <a:spcPts val="0"/>
              </a:spcAft>
              <a:defRPr/>
            </a:pPr>
            <a:r>
              <a:rPr lang="ja-JP" altLang="en-US" sz="4000" dirty="0" smtClean="0"/>
              <a:t>Ｑ４．</a:t>
            </a:r>
            <a:r>
              <a:rPr lang="ja-JP" altLang="en-US" sz="4000" dirty="0"/>
              <a:t>労働災害で仕事を休んでいる間、賃金の</a:t>
            </a:r>
            <a:r>
              <a:rPr lang="ja-JP" altLang="en-US" sz="4000" dirty="0" smtClean="0"/>
              <a:t>何％をもらえるか</a:t>
            </a:r>
            <a:r>
              <a:rPr lang="ja-JP" altLang="en-US" sz="4000" dirty="0"/>
              <a:t>。 </a:t>
            </a:r>
          </a:p>
        </p:txBody>
      </p:sp>
      <p:sp>
        <p:nvSpPr>
          <p:cNvPr id="108547" name="Rectangle 3"/>
          <p:cNvSpPr>
            <a:spLocks noGrp="1" noChangeArrowheads="1"/>
          </p:cNvSpPr>
          <p:nvPr>
            <p:ph type="body" sz="half" idx="1"/>
          </p:nvPr>
        </p:nvSpPr>
        <p:spPr>
          <a:xfrm>
            <a:off x="1500188" y="1714500"/>
            <a:ext cx="7104062" cy="4643438"/>
          </a:xfrm>
        </p:spPr>
        <p:txBody>
          <a:bodyPr>
            <a:normAutofit fontScale="92500" lnSpcReduction="10000"/>
          </a:bodyPr>
          <a:lstStyle/>
          <a:p>
            <a:pPr marL="812800" indent="-812800" eaLnBrk="1" fontAlgn="auto" hangingPunct="1">
              <a:spcAft>
                <a:spcPts val="0"/>
              </a:spcAft>
              <a:buClr>
                <a:schemeClr val="tx1"/>
              </a:buClr>
              <a:buSzTx/>
              <a:buFont typeface="Wingdings" pitchFamily="2" charset="2"/>
              <a:buNone/>
              <a:defRPr/>
            </a:pPr>
            <a:r>
              <a:rPr lang="ja-JP" altLang="en-US" dirty="0"/>
              <a:t>（次の中から正解を選んでください）</a:t>
            </a:r>
            <a:r>
              <a:rPr lang="ja-JP" altLang="en-US" sz="4400" dirty="0"/>
              <a:t> </a:t>
            </a:r>
          </a:p>
          <a:p>
            <a:pPr marL="1068388" lvl="1" indent="-812800" eaLnBrk="1" fontAlgn="auto" hangingPunct="1">
              <a:spcAft>
                <a:spcPts val="0"/>
              </a:spcAft>
              <a:buClr>
                <a:schemeClr val="tx1"/>
              </a:buClr>
              <a:buFont typeface="Wingdings" pitchFamily="2" charset="2"/>
              <a:buAutoNum type="arabicPeriod"/>
              <a:defRPr/>
            </a:pPr>
            <a:r>
              <a:rPr lang="ja-JP" altLang="en-US" sz="4500" dirty="0" smtClean="0"/>
              <a:t>０％</a:t>
            </a:r>
            <a:endParaRPr lang="ja-JP" altLang="en-US" sz="4500" dirty="0"/>
          </a:p>
          <a:p>
            <a:pPr marL="1068388" lvl="1" indent="-812800" eaLnBrk="1" fontAlgn="auto" hangingPunct="1">
              <a:spcAft>
                <a:spcPts val="0"/>
              </a:spcAft>
              <a:buClr>
                <a:schemeClr val="tx1"/>
              </a:buClr>
              <a:buFont typeface="Wingdings" pitchFamily="2" charset="2"/>
              <a:buAutoNum type="arabicPeriod"/>
              <a:defRPr/>
            </a:pPr>
            <a:r>
              <a:rPr lang="ja-JP" altLang="en-US" sz="4500" dirty="0" smtClean="0"/>
              <a:t>２０％</a:t>
            </a:r>
            <a:endParaRPr lang="ja-JP" altLang="en-US" sz="4500" dirty="0"/>
          </a:p>
          <a:p>
            <a:pPr marL="1068388" lvl="1" indent="-812800" eaLnBrk="1" fontAlgn="auto" hangingPunct="1">
              <a:spcAft>
                <a:spcPts val="0"/>
              </a:spcAft>
              <a:buClr>
                <a:schemeClr val="tx1"/>
              </a:buClr>
              <a:buFont typeface="Wingdings" pitchFamily="2" charset="2"/>
              <a:buAutoNum type="arabicPeriod"/>
              <a:defRPr/>
            </a:pPr>
            <a:r>
              <a:rPr lang="ja-JP" altLang="en-US" sz="4500" dirty="0" smtClean="0"/>
              <a:t>４０％</a:t>
            </a:r>
            <a:endParaRPr lang="en-US" altLang="ja-JP" sz="4500" dirty="0" smtClean="0"/>
          </a:p>
          <a:p>
            <a:pPr marL="1068388" lvl="1" indent="-812800" eaLnBrk="1" fontAlgn="auto" hangingPunct="1">
              <a:spcAft>
                <a:spcPts val="0"/>
              </a:spcAft>
              <a:buClr>
                <a:schemeClr val="tx1"/>
              </a:buClr>
              <a:buFont typeface="Wingdings" pitchFamily="2" charset="2"/>
              <a:buAutoNum type="arabicPeriod"/>
              <a:defRPr/>
            </a:pPr>
            <a:r>
              <a:rPr lang="ja-JP" altLang="en-US" sz="4500" dirty="0" smtClean="0"/>
              <a:t>６０％</a:t>
            </a:r>
            <a:endParaRPr lang="en-US" altLang="ja-JP" sz="4500" dirty="0" smtClean="0"/>
          </a:p>
          <a:p>
            <a:pPr marL="1068388" lvl="1" indent="-812800" eaLnBrk="1" fontAlgn="auto" hangingPunct="1">
              <a:spcAft>
                <a:spcPts val="0"/>
              </a:spcAft>
              <a:buClr>
                <a:schemeClr val="tx1"/>
              </a:buClr>
              <a:buFont typeface="Wingdings" pitchFamily="2" charset="2"/>
              <a:buAutoNum type="arabicPeriod"/>
              <a:defRPr/>
            </a:pPr>
            <a:r>
              <a:rPr lang="ja-JP" altLang="en-US" sz="4500" dirty="0" smtClean="0"/>
              <a:t>８０％</a:t>
            </a:r>
            <a:endParaRPr lang="en-US" altLang="ja-JP" sz="4500" dirty="0" smtClean="0"/>
          </a:p>
          <a:p>
            <a:pPr marL="1068388" lvl="1" indent="-812800" eaLnBrk="1" fontAlgn="auto" hangingPunct="1">
              <a:spcAft>
                <a:spcPts val="0"/>
              </a:spcAft>
              <a:buClr>
                <a:schemeClr val="tx1"/>
              </a:buClr>
              <a:buFont typeface="Wingdings" pitchFamily="2" charset="2"/>
              <a:buAutoNum type="arabicPeriod"/>
              <a:defRPr/>
            </a:pPr>
            <a:r>
              <a:rPr lang="ja-JP" altLang="en-US" sz="4500" dirty="0" smtClean="0"/>
              <a:t>１００％</a:t>
            </a:r>
            <a:endParaRPr lang="ja-JP" altLang="en-US" sz="4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 calcmode="lin" valueType="num">
                                      <p:cBhvr additive="base">
                                        <p:cTn id="7" dur="500" fill="hold"/>
                                        <p:tgtEl>
                                          <p:spTgt spid="1085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854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8547">
                                            <p:txEl>
                                              <p:pRg st="1" end="1"/>
                                            </p:txEl>
                                          </p:spTgt>
                                        </p:tgtEl>
                                        <p:attrNameLst>
                                          <p:attrName>style.visibility</p:attrName>
                                        </p:attrNameLst>
                                      </p:cBhvr>
                                      <p:to>
                                        <p:strVal val="visible"/>
                                      </p:to>
                                    </p:set>
                                    <p:anim calcmode="lin" valueType="num">
                                      <p:cBhvr additive="base">
                                        <p:cTn id="11" dur="500" fill="hold"/>
                                        <p:tgtEl>
                                          <p:spTgt spid="10854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8547">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08547">
                                            <p:txEl>
                                              <p:pRg st="2" end="2"/>
                                            </p:txEl>
                                          </p:spTgt>
                                        </p:tgtEl>
                                        <p:attrNameLst>
                                          <p:attrName>style.visibility</p:attrName>
                                        </p:attrNameLst>
                                      </p:cBhvr>
                                      <p:to>
                                        <p:strVal val="visible"/>
                                      </p:to>
                                    </p:set>
                                    <p:anim calcmode="lin" valueType="num">
                                      <p:cBhvr additive="base">
                                        <p:cTn id="15" dur="500" fill="hold"/>
                                        <p:tgtEl>
                                          <p:spTgt spid="108547">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08547">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08547">
                                            <p:txEl>
                                              <p:pRg st="3" end="3"/>
                                            </p:txEl>
                                          </p:spTgt>
                                        </p:tgtEl>
                                        <p:attrNameLst>
                                          <p:attrName>style.visibility</p:attrName>
                                        </p:attrNameLst>
                                      </p:cBhvr>
                                      <p:to>
                                        <p:strVal val="visible"/>
                                      </p:to>
                                    </p:set>
                                    <p:anim calcmode="lin" valueType="num">
                                      <p:cBhvr additive="base">
                                        <p:cTn id="19" dur="500" fill="hold"/>
                                        <p:tgtEl>
                                          <p:spTgt spid="10854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8547">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08547">
                                            <p:txEl>
                                              <p:pRg st="4" end="4"/>
                                            </p:txEl>
                                          </p:spTgt>
                                        </p:tgtEl>
                                        <p:attrNameLst>
                                          <p:attrName>style.visibility</p:attrName>
                                        </p:attrNameLst>
                                      </p:cBhvr>
                                      <p:to>
                                        <p:strVal val="visible"/>
                                      </p:to>
                                    </p:set>
                                    <p:anim calcmode="lin" valueType="num">
                                      <p:cBhvr additive="base">
                                        <p:cTn id="23" dur="500" fill="hold"/>
                                        <p:tgtEl>
                                          <p:spTgt spid="108547">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08547">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08547">
                                            <p:txEl>
                                              <p:pRg st="5" end="5"/>
                                            </p:txEl>
                                          </p:spTgt>
                                        </p:tgtEl>
                                        <p:attrNameLst>
                                          <p:attrName>style.visibility</p:attrName>
                                        </p:attrNameLst>
                                      </p:cBhvr>
                                      <p:to>
                                        <p:strVal val="visible"/>
                                      </p:to>
                                    </p:set>
                                    <p:anim calcmode="lin" valueType="num">
                                      <p:cBhvr additive="base">
                                        <p:cTn id="27" dur="500" fill="hold"/>
                                        <p:tgtEl>
                                          <p:spTgt spid="108547">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08547">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108547">
                                            <p:txEl>
                                              <p:pRg st="6" end="6"/>
                                            </p:txEl>
                                          </p:spTgt>
                                        </p:tgtEl>
                                        <p:attrNameLst>
                                          <p:attrName>style.visibility</p:attrName>
                                        </p:attrNameLst>
                                      </p:cBhvr>
                                      <p:to>
                                        <p:strVal val="visible"/>
                                      </p:to>
                                    </p:set>
                                    <p:anim calcmode="lin" valueType="num">
                                      <p:cBhvr additive="base">
                                        <p:cTn id="31" dur="500" fill="hold"/>
                                        <p:tgtEl>
                                          <p:spTgt spid="108547">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854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428596" y="214290"/>
            <a:ext cx="8229600" cy="1371600"/>
          </a:xfrm>
        </p:spPr>
        <p:txBody>
          <a:bodyPr/>
          <a:lstStyle/>
          <a:p>
            <a:pPr algn="ctr" eaLnBrk="1" fontAlgn="auto" hangingPunct="1">
              <a:spcAft>
                <a:spcPts val="0"/>
              </a:spcAft>
              <a:defRPr/>
            </a:pPr>
            <a:r>
              <a:rPr lang="ja-JP" altLang="en-US" sz="4000" dirty="0" smtClean="0"/>
              <a:t>Ｑ４．</a:t>
            </a:r>
            <a:r>
              <a:rPr lang="ja-JP" altLang="en-US" sz="4000" dirty="0"/>
              <a:t>労働災害で仕事を休んでいる間、賃金の</a:t>
            </a:r>
            <a:r>
              <a:rPr lang="ja-JP" altLang="en-US" sz="4000" dirty="0" smtClean="0"/>
              <a:t>何％をもらえるか</a:t>
            </a:r>
            <a:r>
              <a:rPr lang="ja-JP" altLang="en-US" sz="4000" dirty="0"/>
              <a:t>。 </a:t>
            </a:r>
          </a:p>
        </p:txBody>
      </p:sp>
      <p:sp>
        <p:nvSpPr>
          <p:cNvPr id="5" name="Rectangle 3"/>
          <p:cNvSpPr txBox="1">
            <a:spLocks noChangeArrowheads="1"/>
          </p:cNvSpPr>
          <p:nvPr/>
        </p:nvSpPr>
        <p:spPr>
          <a:xfrm>
            <a:off x="1714500" y="1981200"/>
            <a:ext cx="6889750" cy="3886200"/>
          </a:xfrm>
          <a:prstGeom prst="rect">
            <a:avLst/>
          </a:prstGeom>
        </p:spPr>
        <p:txBody>
          <a:bodyPr>
            <a:normAutofit/>
          </a:bodyPr>
          <a:lstStyle/>
          <a:p>
            <a:pPr marL="812800" indent="-812800" fontAlgn="auto">
              <a:lnSpc>
                <a:spcPct val="150000"/>
              </a:lnSpc>
              <a:spcBef>
                <a:spcPts val="400"/>
              </a:spcBef>
              <a:spcAft>
                <a:spcPts val="0"/>
              </a:spcAft>
              <a:buClr>
                <a:schemeClr val="tx1"/>
              </a:buClr>
              <a:buFont typeface="Wingdings" pitchFamily="2" charset="2"/>
              <a:buNone/>
              <a:defRPr/>
            </a:pPr>
            <a:r>
              <a:rPr lang="ja-JP" altLang="en-US" sz="4400" dirty="0">
                <a:latin typeface="+mn-lt"/>
                <a:ea typeface="+mn-ea"/>
              </a:rPr>
              <a:t>正解は？</a:t>
            </a:r>
          </a:p>
          <a:p>
            <a:pPr marL="812800" indent="-812800" fontAlgn="auto">
              <a:lnSpc>
                <a:spcPct val="150000"/>
              </a:lnSpc>
              <a:spcBef>
                <a:spcPts val="400"/>
              </a:spcBef>
              <a:spcAft>
                <a:spcPts val="0"/>
              </a:spcAft>
              <a:buClr>
                <a:schemeClr val="tx1"/>
              </a:buClr>
              <a:buFont typeface="+mj-lt"/>
              <a:buAutoNum type="arabicPeriod" startAt="5"/>
              <a:defRPr/>
            </a:pPr>
            <a:r>
              <a:rPr lang="ja-JP" altLang="en-US" sz="4400" dirty="0">
                <a:latin typeface="+mn-lt"/>
                <a:ea typeface="+mn-ea"/>
              </a:rPr>
              <a:t>８０％</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subTnLst>
                                    <p:audio>
                                      <p:cMediaNode vol="100000">
                                        <p:cTn display="0" masterRel="sameClick">
                                          <p:stCondLst>
                                            <p:cond evt="begin" delay="0">
                                              <p:tn val="5"/>
                                            </p:cond>
                                          </p:stCondLst>
                                          <p:endCondLst>
                                            <p:cond evt="onStopAudio" delay="0">
                                              <p:tgtEl>
                                                <p:sldTgt/>
                                              </p:tgtEl>
                                            </p:cond>
                                          </p:endCondLst>
                                        </p:cTn>
                                        <p:tgtEl>
                                          <p:sndTgt r:embed="rId3" name="voltage.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eaLnBrk="1" fontAlgn="auto" hangingPunct="1">
              <a:spcAft>
                <a:spcPts val="0"/>
              </a:spcAft>
              <a:defRPr/>
            </a:pPr>
            <a:r>
              <a:rPr lang="ja-JP" altLang="en-US" dirty="0" smtClean="0"/>
              <a:t>賃金の８０％が</a:t>
            </a:r>
            <a:r>
              <a:rPr lang="ja-JP" altLang="en-US" dirty="0" err="1" smtClean="0"/>
              <a:t>もらえるの</a:t>
            </a:r>
            <a:r>
              <a:rPr lang="ja-JP" altLang="en-US" dirty="0" smtClean="0"/>
              <a:t>なぜ？</a:t>
            </a:r>
            <a:endParaRPr lang="ja-JP" altLang="en-US" dirty="0"/>
          </a:p>
        </p:txBody>
      </p:sp>
      <p:sp>
        <p:nvSpPr>
          <p:cNvPr id="20483" name="正方形/長方形 2"/>
          <p:cNvSpPr>
            <a:spLocks noChangeArrowheads="1"/>
          </p:cNvSpPr>
          <p:nvPr/>
        </p:nvSpPr>
        <p:spPr bwMode="auto">
          <a:xfrm>
            <a:off x="428625" y="1571625"/>
            <a:ext cx="8429625" cy="4667250"/>
          </a:xfrm>
          <a:prstGeom prst="rect">
            <a:avLst/>
          </a:prstGeom>
          <a:noFill/>
          <a:ln w="9525">
            <a:noFill/>
            <a:miter lim="800000"/>
            <a:headEnd/>
            <a:tailEnd/>
          </a:ln>
        </p:spPr>
        <p:txBody>
          <a:bodyPr>
            <a:spAutoFit/>
          </a:bodyPr>
          <a:lstStyle/>
          <a:p>
            <a:pPr>
              <a:buFont typeface="Wingdings" pitchFamily="2" charset="2"/>
              <a:buChar char="l"/>
            </a:pPr>
            <a:r>
              <a:rPr lang="ja-JP" altLang="en-US" sz="3600"/>
              <a:t>労災保険には、「休業補償」制度があり、労働災害で働けなくなった場合は、賃金の</a:t>
            </a:r>
            <a:r>
              <a:rPr lang="ja-JP" altLang="en-US" sz="3600">
                <a:solidFill>
                  <a:srgbClr val="FF0000"/>
                </a:solidFill>
              </a:rPr>
              <a:t>６０％が休業補償</a:t>
            </a:r>
            <a:r>
              <a:rPr lang="ja-JP" altLang="en-US" sz="3600"/>
              <a:t>として支給されます。</a:t>
            </a:r>
            <a:endParaRPr lang="en-US" altLang="ja-JP" sz="3600"/>
          </a:p>
          <a:p>
            <a:endParaRPr lang="en-US" altLang="ja-JP" sz="3600"/>
          </a:p>
          <a:p>
            <a:pPr>
              <a:buFont typeface="Wingdings" pitchFamily="2" charset="2"/>
              <a:buChar char="l"/>
            </a:pPr>
            <a:r>
              <a:rPr lang="ja-JP" altLang="en-US" sz="3600"/>
              <a:t>さらに、労働福祉事業として平均賃金の</a:t>
            </a:r>
            <a:r>
              <a:rPr lang="ja-JP" altLang="en-US" sz="3600">
                <a:solidFill>
                  <a:srgbClr val="FF0000"/>
                </a:solidFill>
              </a:rPr>
              <a:t>２０％の休業特別支給金</a:t>
            </a:r>
            <a:r>
              <a:rPr lang="ja-JP" altLang="en-US" sz="3600"/>
              <a:t>が支給されます。</a:t>
            </a:r>
            <a:endParaRPr lang="en-US" altLang="ja-JP" sz="3600"/>
          </a:p>
          <a:p>
            <a:endParaRPr lang="en-US" altLang="ja-JP" sz="3600"/>
          </a:p>
          <a:p>
            <a:pPr>
              <a:buFont typeface="Wingdings" pitchFamily="2" charset="2"/>
              <a:buChar char="l"/>
            </a:pPr>
            <a:r>
              <a:rPr lang="ja-JP" altLang="en-US" sz="3600">
                <a:solidFill>
                  <a:srgbClr val="FF0000"/>
                </a:solidFill>
              </a:rPr>
              <a:t>合計すると賃金の８０％</a:t>
            </a:r>
            <a:r>
              <a:rPr lang="ja-JP" altLang="en-US" sz="3600"/>
              <a:t>が支給されます。</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4"/>
          <p:cNvGraphicFramePr>
            <a:graphicFrameLocks noChangeAspect="1"/>
          </p:cNvGraphicFramePr>
          <p:nvPr/>
        </p:nvGraphicFramePr>
        <p:xfrm>
          <a:off x="0" y="1412875"/>
          <a:ext cx="9144000" cy="3959225"/>
        </p:xfrm>
        <a:graphic>
          <a:graphicData uri="http://schemas.openxmlformats.org/presentationml/2006/ole">
            <p:oleObj spid="_x0000_s1026" name="Worksheet" r:id="rId4" imgW="2800384" imgH="1209609" progId="ET.Workbook.6">
              <p:embed/>
            </p:oleObj>
          </a:graphicData>
        </a:graphic>
      </p:graphicFrame>
      <p:sp>
        <p:nvSpPr>
          <p:cNvPr id="110597" name="Rectangle 5"/>
          <p:cNvSpPr>
            <a:spLocks noGrp="1" noChangeArrowheads="1"/>
          </p:cNvSpPr>
          <p:nvPr>
            <p:ph type="title" idx="4294967295"/>
          </p:nvPr>
        </p:nvSpPr>
        <p:spPr>
          <a:xfrm>
            <a:off x="642910" y="333375"/>
            <a:ext cx="7786742" cy="1008063"/>
          </a:xfrm>
        </p:spPr>
        <p:txBody>
          <a:bodyPr/>
          <a:lstStyle/>
          <a:p>
            <a:pPr algn="ctr" eaLnBrk="1" fontAlgn="auto" hangingPunct="1">
              <a:spcAft>
                <a:spcPts val="0"/>
              </a:spcAft>
              <a:defRPr/>
            </a:pPr>
            <a:r>
              <a:rPr lang="ja-JP" altLang="en-US" dirty="0"/>
              <a:t>労災保険適用と労災隠しの違い</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457200" y="2000250"/>
            <a:ext cx="8229600" cy="4006850"/>
          </a:xfrm>
        </p:spPr>
        <p:txBody>
          <a:bodyPr/>
          <a:lstStyle/>
          <a:p>
            <a:pPr eaLnBrk="1" hangingPunct="1">
              <a:lnSpc>
                <a:spcPct val="150000"/>
              </a:lnSpc>
            </a:pPr>
            <a:r>
              <a:rPr lang="ja-JP" altLang="en-US" sz="4000" smtClean="0"/>
              <a:t>夜</a:t>
            </a:r>
            <a:r>
              <a:rPr lang="ja-JP" altLang="en-US" sz="4000" smtClean="0">
                <a:solidFill>
                  <a:srgbClr val="FF0000"/>
                </a:solidFill>
              </a:rPr>
              <a:t>１０</a:t>
            </a:r>
            <a:r>
              <a:rPr lang="ja-JP" altLang="en-US" sz="4000" smtClean="0"/>
              <a:t>時から</a:t>
            </a:r>
            <a:endParaRPr lang="en-US" altLang="ja-JP" sz="4000" smtClean="0"/>
          </a:p>
          <a:p>
            <a:pPr eaLnBrk="1" hangingPunct="1">
              <a:lnSpc>
                <a:spcPct val="150000"/>
              </a:lnSpc>
            </a:pPr>
            <a:r>
              <a:rPr lang="ja-JP" altLang="en-US" sz="4000" smtClean="0"/>
              <a:t>朝</a:t>
            </a:r>
            <a:r>
              <a:rPr lang="ja-JP" altLang="en-US" sz="4000" smtClean="0">
                <a:solidFill>
                  <a:srgbClr val="FF0000"/>
                </a:solidFill>
              </a:rPr>
              <a:t>　５</a:t>
            </a:r>
            <a:r>
              <a:rPr lang="ja-JP" altLang="en-US" sz="4000" smtClean="0"/>
              <a:t>時まで</a:t>
            </a:r>
          </a:p>
        </p:txBody>
      </p:sp>
      <p:sp>
        <p:nvSpPr>
          <p:cNvPr id="6146" name="Rectangle 2"/>
          <p:cNvSpPr>
            <a:spLocks noGrp="1" noChangeArrowheads="1"/>
          </p:cNvSpPr>
          <p:nvPr>
            <p:ph type="title"/>
          </p:nvPr>
        </p:nvSpPr>
        <p:spPr>
          <a:xfrm>
            <a:off x="571500" y="457200"/>
            <a:ext cx="8143875" cy="1371600"/>
          </a:xfrm>
        </p:spPr>
        <p:txBody>
          <a:bodyPr/>
          <a:lstStyle/>
          <a:p>
            <a:pPr eaLnBrk="1" fontAlgn="auto" hangingPunct="1">
              <a:spcAft>
                <a:spcPts val="0"/>
              </a:spcAft>
              <a:defRPr/>
            </a:pPr>
            <a:r>
              <a:rPr lang="ja-JP" altLang="en-US" sz="4000" dirty="0" smtClean="0"/>
              <a:t>Ｑ１．労働基準法で深夜とは？</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60" name="Picture 4" descr="雇ったら、入る"/>
          <p:cNvPicPr>
            <a:picLocks noChangeAspect="1" noChangeArrowheads="1"/>
          </p:cNvPicPr>
          <p:nvPr/>
        </p:nvPicPr>
        <p:blipFill>
          <a:blip r:embed="rId3" cstate="print"/>
          <a:srcRect/>
          <a:stretch>
            <a:fillRect/>
          </a:stretch>
        </p:blipFill>
        <p:spPr bwMode="auto">
          <a:xfrm>
            <a:off x="2241550" y="0"/>
            <a:ext cx="4660900" cy="6858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nodeType="withEffect">
                                  <p:stCondLst>
                                    <p:cond delay="0"/>
                                  </p:stCondLst>
                                  <p:childTnLst>
                                    <p:set>
                                      <p:cBhvr>
                                        <p:cTn id="6" dur="1" fill="hold">
                                          <p:stCondLst>
                                            <p:cond delay="0"/>
                                          </p:stCondLst>
                                        </p:cTn>
                                        <p:tgtEl>
                                          <p:spTgt spid="70660"/>
                                        </p:tgtEl>
                                        <p:attrNameLst>
                                          <p:attrName>style.visibility</p:attrName>
                                        </p:attrNameLst>
                                      </p:cBhvr>
                                      <p:to>
                                        <p:strVal val="visible"/>
                                      </p:to>
                                    </p:set>
                                    <p:animEffect transition="in" filter="diamond(out)">
                                      <p:cBhvr>
                                        <p:cTn id="7" dur="2000"/>
                                        <p:tgtEl>
                                          <p:spTgt spid="706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月間ポスター"/>
          <p:cNvPicPr>
            <a:picLocks noChangeAspect="1" noChangeArrowheads="1"/>
          </p:cNvPicPr>
          <p:nvPr/>
        </p:nvPicPr>
        <p:blipFill>
          <a:blip r:embed="rId3" cstate="print"/>
          <a:srcRect/>
          <a:stretch>
            <a:fillRect/>
          </a:stretch>
        </p:blipFill>
        <p:spPr bwMode="auto">
          <a:xfrm>
            <a:off x="1714500" y="-714375"/>
            <a:ext cx="5711825" cy="825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月間ポスター"/>
          <p:cNvPicPr>
            <a:picLocks noChangeAspect="1" noChangeArrowheads="1"/>
          </p:cNvPicPr>
          <p:nvPr/>
        </p:nvPicPr>
        <p:blipFill>
          <a:blip r:embed="rId3" cstate="print"/>
          <a:srcRect/>
          <a:stretch>
            <a:fillRect/>
          </a:stretch>
        </p:blipFill>
        <p:spPr bwMode="auto">
          <a:xfrm>
            <a:off x="-1071563" y="-1555750"/>
            <a:ext cx="11287126" cy="16316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6" name="Picture 4" descr="過労死しないでね"/>
          <p:cNvPicPr>
            <a:picLocks noChangeAspect="1" noChangeArrowheads="1"/>
          </p:cNvPicPr>
          <p:nvPr/>
        </p:nvPicPr>
        <p:blipFill>
          <a:blip r:embed="rId3" cstate="print"/>
          <a:srcRect/>
          <a:stretch>
            <a:fillRect/>
          </a:stretch>
        </p:blipFill>
        <p:spPr bwMode="auto">
          <a:xfrm>
            <a:off x="114300" y="1111250"/>
            <a:ext cx="8915400" cy="4635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9636"/>
                                        </p:tgtEl>
                                        <p:attrNameLst>
                                          <p:attrName>style.visibility</p:attrName>
                                        </p:attrNameLst>
                                      </p:cBhvr>
                                      <p:to>
                                        <p:strVal val="visible"/>
                                      </p:to>
                                    </p:set>
                                    <p:animEffect transition="in" filter="fade">
                                      <p:cBhvr>
                                        <p:cTn id="7" dur="2000"/>
                                        <p:tgtEl>
                                          <p:spTgt spid="696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subTitle" idx="1"/>
          </p:nvPr>
        </p:nvSpPr>
        <p:spPr>
          <a:xfrm>
            <a:off x="2714625" y="4260850"/>
            <a:ext cx="6264275" cy="1744663"/>
          </a:xfrm>
        </p:spPr>
        <p:txBody>
          <a:bodyPr/>
          <a:lstStyle/>
          <a:p>
            <a:pPr marR="0"/>
            <a:r>
              <a:rPr lang="ja-JP" altLang="en-US" dirty="0" smtClean="0"/>
              <a:t>○○高校　第○学年</a:t>
            </a:r>
          </a:p>
          <a:p>
            <a:pPr marR="0"/>
            <a:r>
              <a:rPr lang="ja-JP" altLang="en-US" dirty="0" smtClean="0"/>
              <a:t>○○○○年○月○○日</a:t>
            </a:r>
          </a:p>
        </p:txBody>
      </p:sp>
      <p:sp>
        <p:nvSpPr>
          <p:cNvPr id="4098" name="Rectangle 2"/>
          <p:cNvSpPr>
            <a:spLocks noGrp="1" noChangeArrowheads="1"/>
          </p:cNvSpPr>
          <p:nvPr>
            <p:ph type="ctrTitle"/>
          </p:nvPr>
        </p:nvSpPr>
        <p:spPr>
          <a:xfrm>
            <a:off x="500034" y="1571612"/>
            <a:ext cx="8229600" cy="1261467"/>
          </a:xfrm>
        </p:spPr>
        <p:txBody>
          <a:bodyPr>
            <a:normAutofit/>
          </a:bodyPr>
          <a:lstStyle/>
          <a:p>
            <a:pPr fontAlgn="auto">
              <a:spcAft>
                <a:spcPts val="0"/>
              </a:spcAft>
              <a:defRPr/>
            </a:pPr>
            <a:r>
              <a:rPr lang="ja-JP" altLang="en-US" sz="3200" dirty="0" smtClean="0"/>
              <a:t>これだけは知っておいた方がいいルール</a:t>
            </a:r>
            <a:r>
              <a:rPr lang="en-US" altLang="ja-JP" sz="3200" dirty="0" smtClean="0"/>
              <a:t/>
            </a:r>
            <a:br>
              <a:rPr lang="en-US" altLang="ja-JP" sz="3200" dirty="0" smtClean="0"/>
            </a:br>
            <a:r>
              <a:rPr lang="ja-JP" altLang="en-US" sz="3200" dirty="0" smtClean="0"/>
              <a:t>（アルバイト編）</a:t>
            </a:r>
          </a:p>
        </p:txBody>
      </p:sp>
      <p:pic>
        <p:nvPicPr>
          <p:cNvPr id="11268" name="Picture 6" descr="jinji31"/>
          <p:cNvPicPr>
            <a:picLocks noChangeAspect="1" noChangeArrowheads="1"/>
          </p:cNvPicPr>
          <p:nvPr/>
        </p:nvPicPr>
        <p:blipFill>
          <a:blip r:embed="rId3" cstate="print"/>
          <a:srcRect/>
          <a:stretch>
            <a:fillRect/>
          </a:stretch>
        </p:blipFill>
        <p:spPr bwMode="auto">
          <a:xfrm>
            <a:off x="1071538" y="3429000"/>
            <a:ext cx="2357438" cy="235743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rmAutofit fontScale="90000"/>
          </a:bodyPr>
          <a:lstStyle/>
          <a:p>
            <a:pPr algn="ctr" fontAlgn="auto">
              <a:spcAft>
                <a:spcPts val="0"/>
              </a:spcAft>
              <a:defRPr/>
            </a:pPr>
            <a:r>
              <a:rPr lang="ja-JP" altLang="en-US" sz="4800" dirty="0" smtClean="0"/>
              <a:t>これだけは知っておいた方が</a:t>
            </a:r>
            <a:br>
              <a:rPr lang="ja-JP" altLang="en-US" sz="4800" dirty="0" smtClean="0"/>
            </a:br>
            <a:r>
              <a:rPr lang="ja-JP" altLang="en-US" sz="4800" dirty="0" smtClean="0"/>
              <a:t>いいルール</a:t>
            </a:r>
            <a:r>
              <a:rPr lang="ja-JP" altLang="en-US" sz="4000" dirty="0" smtClean="0"/>
              <a:t>（アルバイト編）</a:t>
            </a:r>
          </a:p>
        </p:txBody>
      </p:sp>
      <p:sp>
        <p:nvSpPr>
          <p:cNvPr id="108547" name="Rectangle 3"/>
          <p:cNvSpPr>
            <a:spLocks noGrp="1" noChangeArrowheads="1"/>
          </p:cNvSpPr>
          <p:nvPr>
            <p:ph type="body" sz="half" idx="1"/>
          </p:nvPr>
        </p:nvSpPr>
        <p:spPr>
          <a:xfrm>
            <a:off x="452438" y="2276475"/>
            <a:ext cx="7935912" cy="3576638"/>
          </a:xfrm>
        </p:spPr>
        <p:txBody>
          <a:bodyPr>
            <a:normAutofit fontScale="92500" lnSpcReduction="10000"/>
          </a:bodyPr>
          <a:lstStyle/>
          <a:p>
            <a:r>
              <a:rPr lang="ja-JP" altLang="en-US" sz="3600" dirty="0" smtClean="0"/>
              <a:t>これだけは知っておいた方がいいルールを教えてほしい。</a:t>
            </a:r>
            <a:endParaRPr lang="en-US" altLang="ja-JP" sz="3600" dirty="0" smtClean="0"/>
          </a:p>
          <a:p>
            <a:pPr>
              <a:buNone/>
            </a:pPr>
            <a:endParaRPr lang="ja-JP" altLang="en-US" sz="3600" dirty="0" smtClean="0"/>
          </a:p>
          <a:p>
            <a:r>
              <a:rPr lang="ja-JP" altLang="en-US" sz="3600" dirty="0" smtClean="0"/>
              <a:t>社会に出たら知っていなくてはいけない事がたくさんあると思いました。</a:t>
            </a:r>
            <a:endParaRPr lang="en-US" altLang="ja-JP" sz="3600" dirty="0" smtClean="0"/>
          </a:p>
          <a:p>
            <a:pPr>
              <a:buNone/>
            </a:pPr>
            <a:endParaRPr lang="en-US" altLang="ja-JP" sz="3600" dirty="0" smtClean="0"/>
          </a:p>
          <a:p>
            <a:r>
              <a:rPr lang="ja-JP" altLang="en-US" sz="3600" dirty="0" smtClean="0"/>
              <a:t>利用できる制度はしっかりチェック。</a:t>
            </a:r>
          </a:p>
          <a:p>
            <a:endParaRPr lang="en-US" altLang="ja-JP" sz="36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 calcmode="lin" valueType="num">
                                      <p:cBhvr additive="base">
                                        <p:cTn id="7" dur="500" fill="hold"/>
                                        <p:tgtEl>
                                          <p:spTgt spid="1085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85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8547">
                                            <p:txEl>
                                              <p:pRg st="2" end="2"/>
                                            </p:txEl>
                                          </p:spTgt>
                                        </p:tgtEl>
                                        <p:attrNameLst>
                                          <p:attrName>style.visibility</p:attrName>
                                        </p:attrNameLst>
                                      </p:cBhvr>
                                      <p:to>
                                        <p:strVal val="visible"/>
                                      </p:to>
                                    </p:set>
                                    <p:anim calcmode="lin" valueType="num">
                                      <p:cBhvr additive="base">
                                        <p:cTn id="13" dur="500" fill="hold"/>
                                        <p:tgtEl>
                                          <p:spTgt spid="10854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85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8547">
                                            <p:txEl>
                                              <p:pRg st="4" end="4"/>
                                            </p:txEl>
                                          </p:spTgt>
                                        </p:tgtEl>
                                        <p:attrNameLst>
                                          <p:attrName>style.visibility</p:attrName>
                                        </p:attrNameLst>
                                      </p:cBhvr>
                                      <p:to>
                                        <p:strVal val="visible"/>
                                      </p:to>
                                    </p:set>
                                    <p:anim calcmode="lin" valueType="num">
                                      <p:cBhvr additive="base">
                                        <p:cTn id="19" dur="500" fill="hold"/>
                                        <p:tgtEl>
                                          <p:spTgt spid="10854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854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normAutofit/>
          </a:bodyPr>
          <a:lstStyle/>
          <a:p>
            <a:pPr algn="ctr" fontAlgn="auto">
              <a:spcAft>
                <a:spcPts val="0"/>
              </a:spcAft>
              <a:defRPr/>
            </a:pPr>
            <a:r>
              <a:rPr lang="ja-JP" altLang="en-US" sz="6000" dirty="0" smtClean="0"/>
              <a:t>知らないと損する！</a:t>
            </a:r>
          </a:p>
        </p:txBody>
      </p:sp>
      <p:sp>
        <p:nvSpPr>
          <p:cNvPr id="176131" name="Rectangle 3"/>
          <p:cNvSpPr>
            <a:spLocks noGrp="1" noChangeArrowheads="1"/>
          </p:cNvSpPr>
          <p:nvPr>
            <p:ph sz="quarter" idx="1"/>
          </p:nvPr>
        </p:nvSpPr>
        <p:spPr>
          <a:xfrm>
            <a:off x="285720" y="1571612"/>
            <a:ext cx="8572560" cy="4448188"/>
          </a:xfrm>
        </p:spPr>
        <p:txBody>
          <a:bodyPr>
            <a:normAutofit lnSpcReduction="10000"/>
          </a:bodyPr>
          <a:lstStyle/>
          <a:p>
            <a:r>
              <a:rPr lang="ja-JP" altLang="en-US" sz="3200" dirty="0" smtClean="0"/>
              <a:t>知らないと損することが沢山あるんだなぁと思いました。働くときは損をしないようにしたいです。</a:t>
            </a:r>
            <a:endParaRPr lang="en-US" altLang="ja-JP" sz="3200" dirty="0" smtClean="0"/>
          </a:p>
          <a:p>
            <a:pPr>
              <a:buNone/>
            </a:pPr>
            <a:endParaRPr lang="en-US" altLang="ja-JP" sz="3200" dirty="0" smtClean="0"/>
          </a:p>
          <a:p>
            <a:r>
              <a:rPr lang="ja-JP" altLang="en-US" sz="3200" dirty="0" smtClean="0"/>
              <a:t>知らないところで損してる人がいっぱいいるかも。</a:t>
            </a:r>
          </a:p>
          <a:p>
            <a:pPr>
              <a:buNone/>
            </a:pPr>
            <a:endParaRPr lang="en-US" altLang="ja-JP" sz="3200" dirty="0" smtClean="0"/>
          </a:p>
          <a:p>
            <a:r>
              <a:rPr lang="ja-JP" altLang="en-US" sz="3200" dirty="0" smtClean="0"/>
              <a:t>社会のことをよく知らないと事業主にいいように使われてしまうと思う。</a:t>
            </a:r>
          </a:p>
        </p:txBody>
      </p:sp>
    </p:spTree>
  </p:cSld>
  <p:clrMapOvr>
    <a:masterClrMapping/>
  </p:clrMapOvr>
  <p:transition>
    <p:random/>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6131">
                                            <p:txEl>
                                              <p:pRg st="0" end="0"/>
                                            </p:txEl>
                                          </p:spTgt>
                                        </p:tgtEl>
                                        <p:attrNameLst>
                                          <p:attrName>style.visibility</p:attrName>
                                        </p:attrNameLst>
                                      </p:cBhvr>
                                      <p:to>
                                        <p:strVal val="visible"/>
                                      </p:to>
                                    </p:set>
                                    <p:anim calcmode="lin" valueType="num">
                                      <p:cBhvr additive="base">
                                        <p:cTn id="7" dur="500" fill="hold"/>
                                        <p:tgtEl>
                                          <p:spTgt spid="1761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61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6131">
                                            <p:txEl>
                                              <p:pRg st="2" end="2"/>
                                            </p:txEl>
                                          </p:spTgt>
                                        </p:tgtEl>
                                        <p:attrNameLst>
                                          <p:attrName>style.visibility</p:attrName>
                                        </p:attrNameLst>
                                      </p:cBhvr>
                                      <p:to>
                                        <p:strVal val="visible"/>
                                      </p:to>
                                    </p:set>
                                    <p:anim calcmode="lin" valueType="num">
                                      <p:cBhvr additive="base">
                                        <p:cTn id="13" dur="500" fill="hold"/>
                                        <p:tgtEl>
                                          <p:spTgt spid="17613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613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6131">
                                            <p:txEl>
                                              <p:pRg st="4" end="4"/>
                                            </p:txEl>
                                          </p:spTgt>
                                        </p:tgtEl>
                                        <p:attrNameLst>
                                          <p:attrName>style.visibility</p:attrName>
                                        </p:attrNameLst>
                                      </p:cBhvr>
                                      <p:to>
                                        <p:strVal val="visible"/>
                                      </p:to>
                                    </p:set>
                                    <p:anim calcmode="lin" valueType="num">
                                      <p:cBhvr additive="base">
                                        <p:cTn id="19" dur="500" fill="hold"/>
                                        <p:tgtEl>
                                          <p:spTgt spid="17613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613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1"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500034" y="274638"/>
            <a:ext cx="8186766" cy="1143000"/>
          </a:xfrm>
        </p:spPr>
        <p:txBody>
          <a:bodyPr>
            <a:normAutofit fontScale="90000"/>
          </a:bodyPr>
          <a:lstStyle/>
          <a:p>
            <a:pPr algn="ctr" fontAlgn="auto">
              <a:spcAft>
                <a:spcPts val="0"/>
              </a:spcAft>
              <a:defRPr/>
            </a:pPr>
            <a:r>
              <a:rPr lang="ja-JP" altLang="en-US" sz="6000" dirty="0" smtClean="0"/>
              <a:t>労働基準法を知っていれば</a:t>
            </a:r>
          </a:p>
        </p:txBody>
      </p:sp>
      <p:sp>
        <p:nvSpPr>
          <p:cNvPr id="176131" name="Rectangle 3"/>
          <p:cNvSpPr>
            <a:spLocks noGrp="1" noChangeArrowheads="1"/>
          </p:cNvSpPr>
          <p:nvPr>
            <p:ph sz="quarter" idx="1"/>
          </p:nvPr>
        </p:nvSpPr>
        <p:spPr>
          <a:xfrm>
            <a:off x="357188" y="1974850"/>
            <a:ext cx="8318500" cy="3878263"/>
          </a:xfrm>
        </p:spPr>
        <p:txBody>
          <a:bodyPr/>
          <a:lstStyle/>
          <a:p>
            <a:r>
              <a:rPr lang="ja-JP" altLang="en-US" sz="3200" dirty="0" smtClean="0"/>
              <a:t>労働基準法を勉強して知っていれば、自分の健康が欠けることはないと思った。</a:t>
            </a:r>
            <a:endParaRPr lang="en-US" altLang="ja-JP" sz="3200" dirty="0" smtClean="0"/>
          </a:p>
          <a:p>
            <a:pPr>
              <a:buNone/>
            </a:pPr>
            <a:endParaRPr lang="ja-JP" altLang="en-US" sz="3200" dirty="0" smtClean="0"/>
          </a:p>
          <a:p>
            <a:r>
              <a:rPr lang="ja-JP" altLang="en-US" sz="3200" dirty="0" smtClean="0"/>
              <a:t>労働基準法という法律は、我々労働者にとってとても良い法律だなと思いました。</a:t>
            </a:r>
            <a:endParaRPr lang="en-US" altLang="ja-JP" sz="3200" dirty="0" smtClean="0"/>
          </a:p>
          <a:p>
            <a:pPr>
              <a:buFont typeface="Wingdings" pitchFamily="2" charset="2"/>
              <a:buNone/>
            </a:pPr>
            <a:endParaRPr lang="ja-JP" altLang="en-US" sz="3200" dirty="0" smtClean="0"/>
          </a:p>
        </p:txBody>
      </p:sp>
    </p:spTree>
  </p:cSld>
  <p:clrMapOvr>
    <a:masterClrMapping/>
  </p:clrMapOvr>
  <p:transition>
    <p:random/>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6131">
                                            <p:txEl>
                                              <p:pRg st="0" end="0"/>
                                            </p:txEl>
                                          </p:spTgt>
                                        </p:tgtEl>
                                        <p:attrNameLst>
                                          <p:attrName>style.visibility</p:attrName>
                                        </p:attrNameLst>
                                      </p:cBhvr>
                                      <p:to>
                                        <p:strVal val="visible"/>
                                      </p:to>
                                    </p:set>
                                    <p:anim calcmode="lin" valueType="num">
                                      <p:cBhvr additive="base">
                                        <p:cTn id="7" dur="500" fill="hold"/>
                                        <p:tgtEl>
                                          <p:spTgt spid="1761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61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6131">
                                            <p:txEl>
                                              <p:pRg st="2" end="2"/>
                                            </p:txEl>
                                          </p:spTgt>
                                        </p:tgtEl>
                                        <p:attrNameLst>
                                          <p:attrName>style.visibility</p:attrName>
                                        </p:attrNameLst>
                                      </p:cBhvr>
                                      <p:to>
                                        <p:strVal val="visible"/>
                                      </p:to>
                                    </p:set>
                                    <p:anim calcmode="lin" valueType="num">
                                      <p:cBhvr additive="base">
                                        <p:cTn id="13" dur="500" fill="hold"/>
                                        <p:tgtEl>
                                          <p:spTgt spid="17613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613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1"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2438" y="260350"/>
            <a:ext cx="8223250" cy="936625"/>
          </a:xfrm>
        </p:spPr>
        <p:txBody>
          <a:bodyPr>
            <a:normAutofit fontScale="90000"/>
          </a:bodyPr>
          <a:lstStyle/>
          <a:p>
            <a:pPr algn="ctr" fontAlgn="auto">
              <a:spcAft>
                <a:spcPts val="0"/>
              </a:spcAft>
              <a:defRPr/>
            </a:pPr>
            <a:r>
              <a:rPr lang="ja-JP" altLang="en-US" sz="6000" dirty="0" smtClean="0"/>
              <a:t>違反がいっぱい！</a:t>
            </a:r>
          </a:p>
        </p:txBody>
      </p:sp>
      <p:sp>
        <p:nvSpPr>
          <p:cNvPr id="182275" name="Rectangle 3"/>
          <p:cNvSpPr>
            <a:spLocks noGrp="1" noChangeArrowheads="1"/>
          </p:cNvSpPr>
          <p:nvPr>
            <p:ph sz="quarter" idx="1"/>
          </p:nvPr>
        </p:nvSpPr>
        <p:spPr>
          <a:xfrm>
            <a:off x="0" y="1341438"/>
            <a:ext cx="9143999" cy="5256212"/>
          </a:xfrm>
          <a:solidFill>
            <a:schemeClr val="bg1"/>
          </a:solidFill>
        </p:spPr>
        <p:txBody>
          <a:bodyPr>
            <a:normAutofit/>
          </a:bodyPr>
          <a:lstStyle/>
          <a:p>
            <a:r>
              <a:rPr lang="ja-JP" altLang="en-US" sz="3200" dirty="0" smtClean="0">
                <a:latin typeface="ＭＳ Ｐゴシック" charset="-128"/>
              </a:rPr>
              <a:t>１２時から１０時までやって休憩が３０分だったよ。</a:t>
            </a:r>
            <a:endParaRPr lang="en-US" altLang="ja-JP" sz="3200" dirty="0" smtClean="0">
              <a:latin typeface="ＭＳ Ｐゴシック" charset="-128"/>
            </a:endParaRPr>
          </a:p>
          <a:p>
            <a:pPr>
              <a:buFont typeface="Wingdings" pitchFamily="2" charset="2"/>
              <a:buNone/>
            </a:pPr>
            <a:endParaRPr lang="ja-JP" altLang="en-US" sz="3200" dirty="0" smtClean="0">
              <a:latin typeface="ＭＳ Ｐゴシック" charset="-128"/>
            </a:endParaRPr>
          </a:p>
          <a:p>
            <a:r>
              <a:rPr lang="ja-JP" altLang="en-US" sz="3200" dirty="0" smtClean="0">
                <a:latin typeface="ＭＳ Ｐゴシック" charset="-128"/>
              </a:rPr>
              <a:t>バイト先（のトライアル）で、レジのお金を数えてたら（手持ち）１５分過ぎてしまった。でも、残業にならないからと言って取り消された。</a:t>
            </a:r>
            <a:endParaRPr lang="en-US" altLang="ja-JP" sz="3200" dirty="0" smtClean="0">
              <a:latin typeface="ＭＳ Ｐゴシック" charset="-128"/>
            </a:endParaRPr>
          </a:p>
          <a:p>
            <a:pPr>
              <a:buFont typeface="Wingdings" pitchFamily="2" charset="2"/>
              <a:buNone/>
            </a:pPr>
            <a:endParaRPr lang="ja-JP" altLang="en-US" sz="3200" dirty="0" smtClean="0">
              <a:latin typeface="ＭＳ Ｐゴシック" charset="-128"/>
            </a:endParaRPr>
          </a:p>
          <a:p>
            <a:r>
              <a:rPr lang="ja-JP" altLang="en-US" sz="3200" dirty="0" smtClean="0">
                <a:latin typeface="ＭＳ Ｐゴシック" charset="-128"/>
              </a:rPr>
              <a:t>立場が弱い存在で、上の人に意見が言えない。辞めたくないし</a:t>
            </a:r>
            <a:r>
              <a:rPr lang="en-US" altLang="ja-JP" sz="3200" dirty="0" smtClean="0">
                <a:latin typeface="ＭＳ Ｐゴシック" charset="-128"/>
              </a:rPr>
              <a:t>…</a:t>
            </a:r>
            <a:r>
              <a:rPr lang="ja-JP" altLang="en-US" sz="3200" dirty="0" err="1" smtClean="0">
                <a:latin typeface="ＭＳ Ｐゴシック" charset="-128"/>
              </a:rPr>
              <a:t>。</a:t>
            </a:r>
            <a:r>
              <a:rPr lang="ja-JP" altLang="en-US" sz="3200" dirty="0" smtClean="0">
                <a:latin typeface="ＭＳ Ｐゴシック" charset="-128"/>
              </a:rPr>
              <a:t>労災の保険って、どこでもみんな入っているの？労災保険に入っているか分からない。</a:t>
            </a:r>
          </a:p>
          <a:p>
            <a:pPr>
              <a:lnSpc>
                <a:spcPct val="90000"/>
              </a:lnSpc>
            </a:pPr>
            <a:endParaRPr lang="en-US" altLang="ja-JP" sz="32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2275">
                                            <p:bg/>
                                          </p:spTgt>
                                        </p:tgtEl>
                                        <p:attrNameLst>
                                          <p:attrName>style.visibility</p:attrName>
                                        </p:attrNameLst>
                                      </p:cBhvr>
                                      <p:to>
                                        <p:strVal val="visible"/>
                                      </p:to>
                                    </p:set>
                                    <p:anim calcmode="lin" valueType="num">
                                      <p:cBhvr additive="base">
                                        <p:cTn id="7" dur="500" fill="hold"/>
                                        <p:tgtEl>
                                          <p:spTgt spid="18227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82275">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2275">
                                            <p:txEl>
                                              <p:pRg st="0" end="0"/>
                                            </p:txEl>
                                          </p:spTgt>
                                        </p:tgtEl>
                                        <p:attrNameLst>
                                          <p:attrName>style.visibility</p:attrName>
                                        </p:attrNameLst>
                                      </p:cBhvr>
                                      <p:to>
                                        <p:strVal val="visible"/>
                                      </p:to>
                                    </p:set>
                                    <p:anim calcmode="lin" valueType="num">
                                      <p:cBhvr additive="base">
                                        <p:cTn id="13" dur="500" fill="hold"/>
                                        <p:tgtEl>
                                          <p:spTgt spid="18227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22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2275">
                                            <p:txEl>
                                              <p:pRg st="2" end="2"/>
                                            </p:txEl>
                                          </p:spTgt>
                                        </p:tgtEl>
                                        <p:attrNameLst>
                                          <p:attrName>style.visibility</p:attrName>
                                        </p:attrNameLst>
                                      </p:cBhvr>
                                      <p:to>
                                        <p:strVal val="visible"/>
                                      </p:to>
                                    </p:set>
                                    <p:anim calcmode="lin" valueType="num">
                                      <p:cBhvr additive="base">
                                        <p:cTn id="19" dur="500" fill="hold"/>
                                        <p:tgtEl>
                                          <p:spTgt spid="1822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22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2275">
                                            <p:txEl>
                                              <p:pRg st="4" end="4"/>
                                            </p:txEl>
                                          </p:spTgt>
                                        </p:tgtEl>
                                        <p:attrNameLst>
                                          <p:attrName>style.visibility</p:attrName>
                                        </p:attrNameLst>
                                      </p:cBhvr>
                                      <p:to>
                                        <p:strVal val="visible"/>
                                      </p:to>
                                    </p:set>
                                    <p:anim calcmode="lin" valueType="num">
                                      <p:cBhvr additive="base">
                                        <p:cTn id="25" dur="500" fill="hold"/>
                                        <p:tgtEl>
                                          <p:spTgt spid="18227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227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5" grpId="0" build="p"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2438" y="260350"/>
            <a:ext cx="8223250" cy="936625"/>
          </a:xfrm>
        </p:spPr>
        <p:txBody>
          <a:bodyPr>
            <a:normAutofit fontScale="90000"/>
          </a:bodyPr>
          <a:lstStyle/>
          <a:p>
            <a:pPr algn="ctr" fontAlgn="auto">
              <a:spcAft>
                <a:spcPts val="0"/>
              </a:spcAft>
              <a:defRPr/>
            </a:pPr>
            <a:r>
              <a:rPr lang="ja-JP" altLang="en-US" sz="6000" dirty="0" smtClean="0"/>
              <a:t>契約違反もいっぱい</a:t>
            </a:r>
          </a:p>
        </p:txBody>
      </p:sp>
      <p:sp>
        <p:nvSpPr>
          <p:cNvPr id="182275" name="Rectangle 3"/>
          <p:cNvSpPr>
            <a:spLocks noGrp="1" noChangeArrowheads="1"/>
          </p:cNvSpPr>
          <p:nvPr>
            <p:ph sz="quarter" idx="1"/>
          </p:nvPr>
        </p:nvSpPr>
        <p:spPr>
          <a:xfrm>
            <a:off x="250825" y="1341438"/>
            <a:ext cx="8678893" cy="5256212"/>
          </a:xfrm>
        </p:spPr>
        <p:txBody>
          <a:bodyPr>
            <a:normAutofit/>
          </a:bodyPr>
          <a:lstStyle/>
          <a:p>
            <a:pPr>
              <a:lnSpc>
                <a:spcPct val="90000"/>
              </a:lnSpc>
            </a:pPr>
            <a:r>
              <a:rPr lang="ja-JP" altLang="en-US" sz="3200" dirty="0" smtClean="0"/>
              <a:t>契約時の条件より多く働かされている。</a:t>
            </a:r>
          </a:p>
          <a:p>
            <a:pPr>
              <a:lnSpc>
                <a:spcPct val="90000"/>
              </a:lnSpc>
            </a:pPr>
            <a:r>
              <a:rPr lang="ja-JP" altLang="en-US" sz="3200" dirty="0" smtClean="0"/>
              <a:t>タウンワークなどでのっていた時給が実際違った。</a:t>
            </a:r>
          </a:p>
          <a:p>
            <a:pPr>
              <a:lnSpc>
                <a:spcPct val="90000"/>
              </a:lnSpc>
            </a:pPr>
            <a:r>
              <a:rPr lang="ja-JP" altLang="en-US" sz="3200" dirty="0" smtClean="0"/>
              <a:t>いくら「予定がある」と言っても、土日は早朝からお昼過ぎまで、休憩なしでシフトに勝手に入れられた。これは労働基準法を違反しているのではないか？</a:t>
            </a:r>
          </a:p>
          <a:p>
            <a:pPr>
              <a:lnSpc>
                <a:spcPct val="90000"/>
              </a:lnSpc>
            </a:pPr>
            <a:r>
              <a:rPr lang="ja-JP" altLang="en-US" sz="3200" dirty="0" smtClean="0"/>
              <a:t>休みがおかしい！Ｘ</a:t>
            </a:r>
            <a:r>
              <a:rPr lang="ja-JP" altLang="en-US" sz="3200" dirty="0" smtClean="0">
                <a:latin typeface="ＭＳ Ｐゴシック" charset="-128"/>
              </a:rPr>
              <a:t>‘</a:t>
            </a:r>
            <a:r>
              <a:rPr lang="en-US" altLang="ja-JP" sz="3200" dirty="0" err="1" smtClean="0"/>
              <a:t>mas</a:t>
            </a:r>
            <a:r>
              <a:rPr lang="ja-JP" altLang="en-US" sz="3200" dirty="0" smtClean="0"/>
              <a:t>＆イブでろとかムリだし、ゴーインすぎる。ムリヤリシフト入れられた。 </a:t>
            </a:r>
          </a:p>
          <a:p>
            <a:pPr>
              <a:lnSpc>
                <a:spcPct val="90000"/>
              </a:lnSpc>
            </a:pPr>
            <a:endParaRPr lang="en-US" altLang="ja-JP" sz="32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2275">
                                            <p:txEl>
                                              <p:pRg st="0" end="0"/>
                                            </p:txEl>
                                          </p:spTgt>
                                        </p:tgtEl>
                                        <p:attrNameLst>
                                          <p:attrName>style.visibility</p:attrName>
                                        </p:attrNameLst>
                                      </p:cBhvr>
                                      <p:to>
                                        <p:strVal val="visible"/>
                                      </p:to>
                                    </p:set>
                                    <p:anim calcmode="lin" valueType="num">
                                      <p:cBhvr additive="base">
                                        <p:cTn id="7" dur="500" fill="hold"/>
                                        <p:tgtEl>
                                          <p:spTgt spid="1822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22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2275">
                                            <p:txEl>
                                              <p:pRg st="1" end="1"/>
                                            </p:txEl>
                                          </p:spTgt>
                                        </p:tgtEl>
                                        <p:attrNameLst>
                                          <p:attrName>style.visibility</p:attrName>
                                        </p:attrNameLst>
                                      </p:cBhvr>
                                      <p:to>
                                        <p:strVal val="visible"/>
                                      </p:to>
                                    </p:set>
                                    <p:anim calcmode="lin" valueType="num">
                                      <p:cBhvr additive="base">
                                        <p:cTn id="13" dur="500" fill="hold"/>
                                        <p:tgtEl>
                                          <p:spTgt spid="1822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22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2275">
                                            <p:txEl>
                                              <p:pRg st="2" end="2"/>
                                            </p:txEl>
                                          </p:spTgt>
                                        </p:tgtEl>
                                        <p:attrNameLst>
                                          <p:attrName>style.visibility</p:attrName>
                                        </p:attrNameLst>
                                      </p:cBhvr>
                                      <p:to>
                                        <p:strVal val="visible"/>
                                      </p:to>
                                    </p:set>
                                    <p:anim calcmode="lin" valueType="num">
                                      <p:cBhvr additive="base">
                                        <p:cTn id="19" dur="500" fill="hold"/>
                                        <p:tgtEl>
                                          <p:spTgt spid="1822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22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2275">
                                            <p:txEl>
                                              <p:pRg st="3" end="3"/>
                                            </p:txEl>
                                          </p:spTgt>
                                        </p:tgtEl>
                                        <p:attrNameLst>
                                          <p:attrName>style.visibility</p:attrName>
                                        </p:attrNameLst>
                                      </p:cBhvr>
                                      <p:to>
                                        <p:strVal val="visible"/>
                                      </p:to>
                                    </p:set>
                                    <p:anim calcmode="lin" valueType="num">
                                      <p:cBhvr additive="base">
                                        <p:cTn id="25" dur="500" fill="hold"/>
                                        <p:tgtEl>
                                          <p:spTgt spid="18227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227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457200" y="2428875"/>
            <a:ext cx="8229600" cy="3438525"/>
          </a:xfrm>
        </p:spPr>
        <p:txBody>
          <a:bodyPr>
            <a:normAutofit lnSpcReduction="10000"/>
          </a:bodyPr>
          <a:lstStyle/>
          <a:p>
            <a:pPr marL="365760" indent="-256032" eaLnBrk="1" fontAlgn="auto" hangingPunct="1">
              <a:lnSpc>
                <a:spcPct val="150000"/>
              </a:lnSpc>
              <a:spcAft>
                <a:spcPts val="0"/>
              </a:spcAft>
              <a:buFont typeface="Wingdings" pitchFamily="2" charset="2"/>
              <a:buNone/>
              <a:defRPr/>
            </a:pPr>
            <a:r>
              <a:rPr lang="ja-JP" altLang="en-US" dirty="0" smtClean="0"/>
              <a:t>（次の中から正解を選んでください）</a:t>
            </a:r>
          </a:p>
          <a:p>
            <a:pPr marL="514350" indent="-514350" eaLnBrk="1" fontAlgn="auto" hangingPunct="1">
              <a:lnSpc>
                <a:spcPct val="150000"/>
              </a:lnSpc>
              <a:spcAft>
                <a:spcPts val="0"/>
              </a:spcAft>
              <a:buSzPct val="100000"/>
              <a:buFont typeface="+mj-lt"/>
              <a:buAutoNum type="arabicPeriod"/>
              <a:defRPr/>
            </a:pPr>
            <a:r>
              <a:rPr lang="ja-JP" altLang="en-US" sz="4000" dirty="0" smtClean="0"/>
              <a:t>１０％（時給８８０円）</a:t>
            </a:r>
            <a:endParaRPr lang="en-US" altLang="ja-JP" sz="4000" dirty="0" smtClean="0"/>
          </a:p>
          <a:p>
            <a:pPr marL="514350" indent="-514350" eaLnBrk="1" fontAlgn="auto" hangingPunct="1">
              <a:lnSpc>
                <a:spcPct val="150000"/>
              </a:lnSpc>
              <a:spcAft>
                <a:spcPts val="0"/>
              </a:spcAft>
              <a:buSzPct val="100000"/>
              <a:buFont typeface="+mj-lt"/>
              <a:buAutoNum type="arabicPeriod"/>
              <a:defRPr/>
            </a:pPr>
            <a:r>
              <a:rPr lang="ja-JP" altLang="en-US" sz="4000" dirty="0" smtClean="0"/>
              <a:t>２５％（時給１０００円）</a:t>
            </a:r>
            <a:endParaRPr lang="en-US" altLang="ja-JP" sz="4000" dirty="0" smtClean="0"/>
          </a:p>
          <a:p>
            <a:pPr marL="514350" indent="-514350" eaLnBrk="1" fontAlgn="auto" hangingPunct="1">
              <a:lnSpc>
                <a:spcPct val="150000"/>
              </a:lnSpc>
              <a:spcAft>
                <a:spcPts val="0"/>
              </a:spcAft>
              <a:buSzPct val="100000"/>
              <a:buFont typeface="+mj-lt"/>
              <a:buAutoNum type="arabicPeriod"/>
              <a:defRPr/>
            </a:pPr>
            <a:r>
              <a:rPr lang="ja-JP" altLang="en-US" sz="4000" dirty="0" smtClean="0"/>
              <a:t>５０％（時給１２００円）</a:t>
            </a:r>
          </a:p>
        </p:txBody>
      </p:sp>
      <p:sp>
        <p:nvSpPr>
          <p:cNvPr id="7170" name="Rectangle 2"/>
          <p:cNvSpPr>
            <a:spLocks noGrp="1" noChangeArrowheads="1"/>
          </p:cNvSpPr>
          <p:nvPr>
            <p:ph type="title"/>
          </p:nvPr>
        </p:nvSpPr>
        <p:spPr>
          <a:xfrm>
            <a:off x="500063" y="500063"/>
            <a:ext cx="8358187" cy="1571625"/>
          </a:xfrm>
        </p:spPr>
        <p:txBody>
          <a:bodyPr>
            <a:normAutofit fontScale="90000"/>
          </a:bodyPr>
          <a:lstStyle/>
          <a:p>
            <a:pPr eaLnBrk="1" fontAlgn="auto" hangingPunct="1">
              <a:lnSpc>
                <a:spcPct val="150000"/>
              </a:lnSpc>
              <a:spcAft>
                <a:spcPts val="0"/>
              </a:spcAft>
              <a:defRPr/>
            </a:pPr>
            <a:r>
              <a:rPr lang="ja-JP" altLang="en-US" sz="3600" dirty="0" smtClean="0"/>
              <a:t>Ｑ２．</a:t>
            </a:r>
            <a:r>
              <a:rPr lang="en-US" altLang="ja-JP" sz="3600" dirty="0" smtClean="0"/>
              <a:t/>
            </a:r>
            <a:br>
              <a:rPr lang="en-US" altLang="ja-JP" sz="3600" dirty="0" smtClean="0"/>
            </a:br>
            <a:r>
              <a:rPr lang="ja-JP" altLang="en-US" sz="3600" dirty="0" smtClean="0"/>
              <a:t>深夜の残業時間の賃金は何％増えるか？</a:t>
            </a:r>
            <a:r>
              <a:rPr lang="en-US" altLang="ja-JP" sz="3600" dirty="0" smtClean="0"/>
              <a:t/>
            </a:r>
            <a:br>
              <a:rPr lang="en-US" altLang="ja-JP" sz="3600" dirty="0" smtClean="0"/>
            </a:br>
            <a:r>
              <a:rPr lang="ja-JP" altLang="en-US" sz="3600" dirty="0" smtClean="0"/>
              <a:t>（時給８００円の場合）</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anim calcmode="lin" valueType="num">
                                      <p:cBhvr additive="base">
                                        <p:cTn id="7"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3">
                                            <p:txEl>
                                              <p:pRg st="2" end="2"/>
                                            </p:txEl>
                                          </p:spTgt>
                                        </p:tgtEl>
                                        <p:attrNameLst>
                                          <p:attrName>style.visibility</p:attrName>
                                        </p:attrNameLst>
                                      </p:cBhvr>
                                      <p:to>
                                        <p:strVal val="visible"/>
                                      </p:to>
                                    </p:set>
                                    <p:anim calcmode="lin" valueType="num">
                                      <p:cBhvr additive="base">
                                        <p:cTn id="13"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 calcmode="lin" valueType="num">
                                      <p:cBhvr additive="base">
                                        <p:cTn id="19" dur="5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2438" y="260350"/>
            <a:ext cx="8223250" cy="936625"/>
          </a:xfrm>
        </p:spPr>
        <p:txBody>
          <a:bodyPr>
            <a:normAutofit fontScale="90000"/>
          </a:bodyPr>
          <a:lstStyle/>
          <a:p>
            <a:pPr algn="ctr" fontAlgn="auto">
              <a:spcAft>
                <a:spcPts val="0"/>
              </a:spcAft>
              <a:defRPr/>
            </a:pPr>
            <a:r>
              <a:rPr lang="ja-JP" altLang="en-US" sz="6000" dirty="0" smtClean="0"/>
              <a:t>泣き寝入りしない！</a:t>
            </a:r>
          </a:p>
        </p:txBody>
      </p:sp>
      <p:sp>
        <p:nvSpPr>
          <p:cNvPr id="182275" name="Rectangle 3"/>
          <p:cNvSpPr>
            <a:spLocks noGrp="1" noChangeArrowheads="1"/>
          </p:cNvSpPr>
          <p:nvPr>
            <p:ph sz="quarter" idx="1"/>
          </p:nvPr>
        </p:nvSpPr>
        <p:spPr>
          <a:xfrm>
            <a:off x="250825" y="1341438"/>
            <a:ext cx="8678893" cy="5256212"/>
          </a:xfrm>
          <a:solidFill>
            <a:schemeClr val="bg1"/>
          </a:solidFill>
        </p:spPr>
        <p:txBody>
          <a:bodyPr>
            <a:normAutofit/>
          </a:bodyPr>
          <a:lstStyle/>
          <a:p>
            <a:r>
              <a:rPr lang="ja-JP" altLang="en-US" sz="3200" dirty="0" smtClean="0"/>
              <a:t>バイトやめたいのに辞めさせてくれないところがある！？</a:t>
            </a:r>
          </a:p>
          <a:p>
            <a:r>
              <a:rPr lang="ja-JP" altLang="en-US" sz="3200" dirty="0" smtClean="0">
                <a:latin typeface="ＭＳ Ｐゴシック" charset="-128"/>
              </a:rPr>
              <a:t>立場が弱い存在で、上の人に意見が言えない。辞めたくないし</a:t>
            </a:r>
            <a:r>
              <a:rPr lang="en-US" altLang="ja-JP" sz="3200" dirty="0" smtClean="0">
                <a:latin typeface="ＭＳ Ｐゴシック" charset="-128"/>
              </a:rPr>
              <a:t>…</a:t>
            </a:r>
            <a:r>
              <a:rPr lang="ja-JP" altLang="en-US" sz="3200" dirty="0" err="1" smtClean="0">
                <a:latin typeface="ＭＳ Ｐゴシック" charset="-128"/>
              </a:rPr>
              <a:t>。</a:t>
            </a:r>
            <a:r>
              <a:rPr lang="ja-JP" altLang="en-US" sz="3200" dirty="0" smtClean="0">
                <a:latin typeface="ＭＳ Ｐゴシック" charset="-128"/>
              </a:rPr>
              <a:t>労災の保険って、どこでもみんな入っているの？労災保険に入っているか分からない。</a:t>
            </a:r>
            <a:endParaRPr lang="en-US" altLang="ja-JP" sz="3200" dirty="0" smtClean="0">
              <a:latin typeface="ＭＳ Ｐゴシック" charset="-128"/>
            </a:endParaRPr>
          </a:p>
          <a:p>
            <a:endParaRPr lang="ja-JP" altLang="en-US" sz="3200" dirty="0" smtClean="0">
              <a:latin typeface="ＭＳ Ｐゴシック" charset="-128"/>
            </a:endParaRPr>
          </a:p>
          <a:p>
            <a:pPr>
              <a:lnSpc>
                <a:spcPct val="90000"/>
              </a:lnSpc>
            </a:pPr>
            <a:endParaRPr lang="en-US" altLang="ja-JP" sz="32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2275">
                                            <p:bg/>
                                          </p:spTgt>
                                        </p:tgtEl>
                                        <p:attrNameLst>
                                          <p:attrName>style.visibility</p:attrName>
                                        </p:attrNameLst>
                                      </p:cBhvr>
                                      <p:to>
                                        <p:strVal val="visible"/>
                                      </p:to>
                                    </p:set>
                                    <p:anim calcmode="lin" valueType="num">
                                      <p:cBhvr additive="base">
                                        <p:cTn id="7" dur="500" fill="hold"/>
                                        <p:tgtEl>
                                          <p:spTgt spid="18227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82275">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2275">
                                            <p:txEl>
                                              <p:pRg st="0" end="0"/>
                                            </p:txEl>
                                          </p:spTgt>
                                        </p:tgtEl>
                                        <p:attrNameLst>
                                          <p:attrName>style.visibility</p:attrName>
                                        </p:attrNameLst>
                                      </p:cBhvr>
                                      <p:to>
                                        <p:strVal val="visible"/>
                                      </p:to>
                                    </p:set>
                                    <p:anim calcmode="lin" valueType="num">
                                      <p:cBhvr additive="base">
                                        <p:cTn id="13" dur="500" fill="hold"/>
                                        <p:tgtEl>
                                          <p:spTgt spid="18227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22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2275">
                                            <p:txEl>
                                              <p:pRg st="1" end="1"/>
                                            </p:txEl>
                                          </p:spTgt>
                                        </p:tgtEl>
                                        <p:attrNameLst>
                                          <p:attrName>style.visibility</p:attrName>
                                        </p:attrNameLst>
                                      </p:cBhvr>
                                      <p:to>
                                        <p:strVal val="visible"/>
                                      </p:to>
                                    </p:set>
                                    <p:anim calcmode="lin" valueType="num">
                                      <p:cBhvr additive="base">
                                        <p:cTn id="19" dur="500" fill="hold"/>
                                        <p:tgtEl>
                                          <p:spTgt spid="18227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227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5" grpId="0" build="p"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normAutofit/>
          </a:bodyPr>
          <a:lstStyle/>
          <a:p>
            <a:pPr algn="ctr" fontAlgn="auto">
              <a:spcAft>
                <a:spcPts val="0"/>
              </a:spcAft>
              <a:defRPr/>
            </a:pPr>
            <a:r>
              <a:rPr lang="ja-JP" altLang="en-US" sz="6000" smtClean="0"/>
              <a:t>私も店を訴えられる！</a:t>
            </a:r>
            <a:endParaRPr lang="ja-JP" altLang="en-US" sz="3600" smtClean="0"/>
          </a:p>
        </p:txBody>
      </p:sp>
      <p:sp>
        <p:nvSpPr>
          <p:cNvPr id="178179" name="Rectangle 3"/>
          <p:cNvSpPr>
            <a:spLocks noGrp="1" noChangeArrowheads="1"/>
          </p:cNvSpPr>
          <p:nvPr>
            <p:ph sz="quarter" idx="1"/>
          </p:nvPr>
        </p:nvSpPr>
        <p:spPr>
          <a:xfrm>
            <a:off x="357158" y="1447800"/>
            <a:ext cx="8329642" cy="4572000"/>
          </a:xfrm>
        </p:spPr>
        <p:txBody>
          <a:bodyPr>
            <a:normAutofit/>
          </a:bodyPr>
          <a:lstStyle/>
          <a:p>
            <a:r>
              <a:rPr lang="ja-JP" altLang="en-US" sz="3200" dirty="0" smtClean="0"/>
              <a:t>うちの店長にもこのビデオ見せたいね。私も店を訴えられると思った。</a:t>
            </a:r>
          </a:p>
          <a:p>
            <a:r>
              <a:rPr lang="ja-JP" altLang="en-US" sz="3200" dirty="0" smtClean="0"/>
              <a:t>バイトで残業させられたのに、きっちり時間</a:t>
            </a:r>
            <a:r>
              <a:rPr lang="ja-JP" altLang="en-US" sz="3200" dirty="0" err="1" smtClean="0"/>
              <a:t>ぴっ</a:t>
            </a:r>
            <a:r>
              <a:rPr lang="ja-JP" altLang="en-US" sz="3200" dirty="0" smtClean="0"/>
              <a:t>たしにカードを押された。訴えていい？？ </a:t>
            </a:r>
          </a:p>
          <a:p>
            <a:r>
              <a:rPr lang="ja-JP" altLang="en-US" sz="3200" dirty="0" smtClean="0"/>
              <a:t>１日１２時間労働を１週間連続で働いている人もいる。そういうおかしいと思った所は、自ら、労働基準監督署に言いに行けばいいのかなあ？</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8179">
                                            <p:txEl>
                                              <p:pRg st="0" end="0"/>
                                            </p:txEl>
                                          </p:spTgt>
                                        </p:tgtEl>
                                        <p:attrNameLst>
                                          <p:attrName>style.visibility</p:attrName>
                                        </p:attrNameLst>
                                      </p:cBhvr>
                                      <p:to>
                                        <p:strVal val="visible"/>
                                      </p:to>
                                    </p:set>
                                    <p:anim calcmode="lin" valueType="num">
                                      <p:cBhvr additive="base">
                                        <p:cTn id="7" dur="500" fill="hold"/>
                                        <p:tgtEl>
                                          <p:spTgt spid="1781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81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8179">
                                            <p:txEl>
                                              <p:pRg st="1" end="1"/>
                                            </p:txEl>
                                          </p:spTgt>
                                        </p:tgtEl>
                                        <p:attrNameLst>
                                          <p:attrName>style.visibility</p:attrName>
                                        </p:attrNameLst>
                                      </p:cBhvr>
                                      <p:to>
                                        <p:strVal val="visible"/>
                                      </p:to>
                                    </p:set>
                                    <p:anim calcmode="lin" valueType="num">
                                      <p:cBhvr additive="base">
                                        <p:cTn id="13" dur="500" fill="hold"/>
                                        <p:tgtEl>
                                          <p:spTgt spid="1781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81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8179">
                                            <p:txEl>
                                              <p:pRg st="2" end="2"/>
                                            </p:txEl>
                                          </p:spTgt>
                                        </p:tgtEl>
                                        <p:attrNameLst>
                                          <p:attrName>style.visibility</p:attrName>
                                        </p:attrNameLst>
                                      </p:cBhvr>
                                      <p:to>
                                        <p:strVal val="visible"/>
                                      </p:to>
                                    </p:set>
                                    <p:anim calcmode="lin" valueType="num">
                                      <p:cBhvr additive="base">
                                        <p:cTn id="19" dur="500" fill="hold"/>
                                        <p:tgtEl>
                                          <p:spTgt spid="17817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817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9"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2438" y="452438"/>
            <a:ext cx="8223250" cy="1104900"/>
          </a:xfrm>
        </p:spPr>
        <p:txBody>
          <a:bodyPr>
            <a:normAutofit/>
          </a:bodyPr>
          <a:lstStyle/>
          <a:p>
            <a:pPr algn="ctr" fontAlgn="auto">
              <a:spcAft>
                <a:spcPts val="0"/>
              </a:spcAft>
              <a:defRPr/>
            </a:pPr>
            <a:r>
              <a:rPr lang="ja-JP" altLang="en-US" sz="5400" dirty="0" smtClean="0"/>
              <a:t>これって労働基準法違反？</a:t>
            </a:r>
          </a:p>
        </p:txBody>
      </p:sp>
      <p:sp>
        <p:nvSpPr>
          <p:cNvPr id="177155" name="Rectangle 3"/>
          <p:cNvSpPr>
            <a:spLocks noGrp="1" noChangeArrowheads="1"/>
          </p:cNvSpPr>
          <p:nvPr>
            <p:ph sz="quarter" idx="1"/>
          </p:nvPr>
        </p:nvSpPr>
        <p:spPr>
          <a:xfrm>
            <a:off x="428625" y="1700213"/>
            <a:ext cx="8247063" cy="4586287"/>
          </a:xfrm>
        </p:spPr>
        <p:txBody>
          <a:bodyPr/>
          <a:lstStyle/>
          <a:p>
            <a:r>
              <a:rPr lang="ja-JP" altLang="en-US" sz="3600" smtClean="0"/>
              <a:t>交通費が支給されない。</a:t>
            </a:r>
          </a:p>
          <a:p>
            <a:r>
              <a:rPr lang="ja-JP" altLang="en-US" sz="3600" smtClean="0"/>
              <a:t>残業手当が１５分単位と３０分前出社がやだぁ。</a:t>
            </a:r>
          </a:p>
          <a:p>
            <a:r>
              <a:rPr lang="ja-JP" altLang="en-US" sz="3600" smtClean="0"/>
              <a:t>契約した時と働く日数が違う。</a:t>
            </a:r>
          </a:p>
          <a:p>
            <a:r>
              <a:rPr lang="ja-JP" altLang="en-US" sz="3600" smtClean="0"/>
              <a:t>研修期間が長い。</a:t>
            </a:r>
          </a:p>
          <a:p>
            <a:r>
              <a:rPr lang="ja-JP" altLang="en-US" sz="3600" smtClean="0"/>
              <a:t>週３日が７日だったり。</a:t>
            </a:r>
            <a:endParaRPr lang="en-US" altLang="ja-JP" sz="3600" smtClean="0"/>
          </a:p>
          <a:p>
            <a:r>
              <a:rPr lang="ja-JP" altLang="en-US" sz="3600" smtClean="0"/>
              <a:t>給料日にもらえなかった。</a:t>
            </a:r>
          </a:p>
          <a:p>
            <a:endParaRPr lang="ja-JP" altLang="en-US" sz="360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7155">
                                            <p:txEl>
                                              <p:pRg st="0" end="0"/>
                                            </p:txEl>
                                          </p:spTgt>
                                        </p:tgtEl>
                                        <p:attrNameLst>
                                          <p:attrName>style.visibility</p:attrName>
                                        </p:attrNameLst>
                                      </p:cBhvr>
                                      <p:to>
                                        <p:strVal val="visible"/>
                                      </p:to>
                                    </p:set>
                                    <p:anim calcmode="lin" valueType="num">
                                      <p:cBhvr additive="base">
                                        <p:cTn id="7" dur="500" fill="hold"/>
                                        <p:tgtEl>
                                          <p:spTgt spid="1771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71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7155">
                                            <p:txEl>
                                              <p:pRg st="1" end="1"/>
                                            </p:txEl>
                                          </p:spTgt>
                                        </p:tgtEl>
                                        <p:attrNameLst>
                                          <p:attrName>style.visibility</p:attrName>
                                        </p:attrNameLst>
                                      </p:cBhvr>
                                      <p:to>
                                        <p:strVal val="visible"/>
                                      </p:to>
                                    </p:set>
                                    <p:anim calcmode="lin" valueType="num">
                                      <p:cBhvr additive="base">
                                        <p:cTn id="13" dur="500" fill="hold"/>
                                        <p:tgtEl>
                                          <p:spTgt spid="17715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71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7155">
                                            <p:txEl>
                                              <p:pRg st="2" end="2"/>
                                            </p:txEl>
                                          </p:spTgt>
                                        </p:tgtEl>
                                        <p:attrNameLst>
                                          <p:attrName>style.visibility</p:attrName>
                                        </p:attrNameLst>
                                      </p:cBhvr>
                                      <p:to>
                                        <p:strVal val="visible"/>
                                      </p:to>
                                    </p:set>
                                    <p:anim calcmode="lin" valueType="num">
                                      <p:cBhvr additive="base">
                                        <p:cTn id="19" dur="500" fill="hold"/>
                                        <p:tgtEl>
                                          <p:spTgt spid="17715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71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7155">
                                            <p:txEl>
                                              <p:pRg st="3" end="3"/>
                                            </p:txEl>
                                          </p:spTgt>
                                        </p:tgtEl>
                                        <p:attrNameLst>
                                          <p:attrName>style.visibility</p:attrName>
                                        </p:attrNameLst>
                                      </p:cBhvr>
                                      <p:to>
                                        <p:strVal val="visible"/>
                                      </p:to>
                                    </p:set>
                                    <p:anim calcmode="lin" valueType="num">
                                      <p:cBhvr additive="base">
                                        <p:cTn id="25" dur="500" fill="hold"/>
                                        <p:tgtEl>
                                          <p:spTgt spid="17715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71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7155">
                                            <p:txEl>
                                              <p:pRg st="4" end="4"/>
                                            </p:txEl>
                                          </p:spTgt>
                                        </p:tgtEl>
                                        <p:attrNameLst>
                                          <p:attrName>style.visibility</p:attrName>
                                        </p:attrNameLst>
                                      </p:cBhvr>
                                      <p:to>
                                        <p:strVal val="visible"/>
                                      </p:to>
                                    </p:set>
                                    <p:anim calcmode="lin" valueType="num">
                                      <p:cBhvr additive="base">
                                        <p:cTn id="31" dur="500" fill="hold"/>
                                        <p:tgtEl>
                                          <p:spTgt spid="17715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71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7155">
                                            <p:txEl>
                                              <p:pRg st="5" end="5"/>
                                            </p:txEl>
                                          </p:spTgt>
                                        </p:tgtEl>
                                        <p:attrNameLst>
                                          <p:attrName>style.visibility</p:attrName>
                                        </p:attrNameLst>
                                      </p:cBhvr>
                                      <p:to>
                                        <p:strVal val="visible"/>
                                      </p:to>
                                    </p:set>
                                    <p:anim calcmode="lin" valueType="num">
                                      <p:cBhvr additive="base">
                                        <p:cTn id="37" dur="500" fill="hold"/>
                                        <p:tgtEl>
                                          <p:spTgt spid="17715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7715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5"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12"/>
          <p:cNvGraphicFramePr>
            <a:graphicFrameLocks/>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title"/>
          </p:nvPr>
        </p:nvSpPr>
        <p:spPr/>
        <p:txBody>
          <a:bodyPr>
            <a:normAutofit/>
          </a:bodyPr>
          <a:lstStyle/>
          <a:p>
            <a:pPr algn="ctr" fontAlgn="auto">
              <a:spcAft>
                <a:spcPts val="0"/>
              </a:spcAft>
              <a:defRPr/>
            </a:pPr>
            <a:r>
              <a:rPr lang="en-US" altLang="ja-JP" smtClean="0"/>
              <a:t>【</a:t>
            </a:r>
            <a:r>
              <a:rPr lang="ja-JP" altLang="en-US" smtClean="0"/>
              <a:t>面接で条件の約束を交わすとき</a:t>
            </a:r>
            <a:r>
              <a:rPr lang="en-US" altLang="ja-JP" smtClean="0"/>
              <a:t>】</a:t>
            </a:r>
          </a:p>
        </p:txBody>
      </p:sp>
      <p:sp>
        <p:nvSpPr>
          <p:cNvPr id="2056" name="Rectangle 8"/>
          <p:cNvSpPr>
            <a:spLocks noGrp="1" noChangeArrowheads="1"/>
          </p:cNvSpPr>
          <p:nvPr>
            <p:ph sz="quarter" idx="1"/>
          </p:nvPr>
        </p:nvSpPr>
        <p:spPr/>
        <p:txBody>
          <a:bodyPr>
            <a:normAutofit/>
          </a:bodyPr>
          <a:lstStyle/>
          <a:p>
            <a:r>
              <a:rPr lang="ja-JP" altLang="en-US" sz="3200" dirty="0" smtClean="0"/>
              <a:t>アルバイトを採用する時に、雇う人は、次の労働条件を本人に書面（文書）で知らせることになっています。</a:t>
            </a:r>
            <a:endParaRPr lang="en-US" altLang="ja-JP" sz="3200" dirty="0" smtClean="0"/>
          </a:p>
          <a:p>
            <a:pPr>
              <a:buFont typeface="Wingdings" pitchFamily="2" charset="2"/>
              <a:buNone/>
            </a:pPr>
            <a:endParaRPr lang="ja-JP" altLang="en-US" sz="3200" dirty="0" smtClean="0"/>
          </a:p>
          <a:p>
            <a:r>
              <a:rPr lang="ja-JP" altLang="en-US" sz="3200" dirty="0" smtClean="0"/>
              <a:t>アルバイトのトラブルはこの書面での契約がはっきりしないことから発生しています。しっかり確認しましょう。</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56">
                                            <p:txEl>
                                              <p:pRg st="0" end="0"/>
                                            </p:txEl>
                                          </p:spTgt>
                                        </p:tgtEl>
                                        <p:attrNameLst>
                                          <p:attrName>style.visibility</p:attrName>
                                        </p:attrNameLst>
                                      </p:cBhvr>
                                      <p:to>
                                        <p:strVal val="visible"/>
                                      </p:to>
                                    </p:set>
                                    <p:anim calcmode="lin" valueType="num">
                                      <p:cBhvr additive="base">
                                        <p:cTn id="7" dur="500" fill="hold"/>
                                        <p:tgtEl>
                                          <p:spTgt spid="205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5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56">
                                            <p:txEl>
                                              <p:pRg st="2" end="2"/>
                                            </p:txEl>
                                          </p:spTgt>
                                        </p:tgtEl>
                                        <p:attrNameLst>
                                          <p:attrName>style.visibility</p:attrName>
                                        </p:attrNameLst>
                                      </p:cBhvr>
                                      <p:to>
                                        <p:strVal val="visible"/>
                                      </p:to>
                                    </p:set>
                                    <p:anim calcmode="lin" valueType="num">
                                      <p:cBhvr additive="base">
                                        <p:cTn id="13" dur="500" fill="hold"/>
                                        <p:tgtEl>
                                          <p:spTgt spid="205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5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6"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2"/>
          <p:cNvSpPr>
            <a:spLocks noGrp="1" noChangeArrowheads="1"/>
          </p:cNvSpPr>
          <p:nvPr>
            <p:ph type="title"/>
          </p:nvPr>
        </p:nvSpPr>
        <p:spPr/>
        <p:txBody>
          <a:bodyPr>
            <a:normAutofit/>
          </a:bodyPr>
          <a:lstStyle/>
          <a:p>
            <a:pPr algn="ctr" eaLnBrk="1" hangingPunct="1"/>
            <a:r>
              <a:rPr lang="ja-JP" altLang="en-US" sz="4000" smtClean="0">
                <a:ea typeface="ＭＳ Ｐゴシック" charset="-128"/>
              </a:rPr>
              <a:t>本人に必ず知らせる労働条件の内容</a:t>
            </a:r>
            <a:r>
              <a:rPr lang="ja-JP" altLang="en-US" sz="2800" smtClean="0">
                <a:ea typeface="ＭＳ Ｐゴシック" charset="-128"/>
              </a:rPr>
              <a:t>（労働基準法第１５条）</a:t>
            </a:r>
          </a:p>
        </p:txBody>
      </p:sp>
      <p:sp>
        <p:nvSpPr>
          <p:cNvPr id="2061" name="Rectangle 13"/>
          <p:cNvSpPr>
            <a:spLocks noGrp="1" noChangeArrowheads="1"/>
          </p:cNvSpPr>
          <p:nvPr>
            <p:ph type="body" sz="half" idx="1"/>
          </p:nvPr>
        </p:nvSpPr>
        <p:spPr>
          <a:xfrm>
            <a:off x="452438" y="1974850"/>
            <a:ext cx="4032250" cy="3879850"/>
          </a:xfrm>
        </p:spPr>
        <p:txBody>
          <a:bodyPr/>
          <a:lstStyle/>
          <a:p>
            <a:pPr marL="533400" indent="-533400" eaLnBrk="1" hangingPunct="1">
              <a:buSzPct val="100000"/>
              <a:buFont typeface="Wingdings" pitchFamily="2" charset="2"/>
              <a:buAutoNum type="arabicPeriod"/>
            </a:pPr>
            <a:r>
              <a:rPr lang="ja-JP" altLang="en-US" sz="3200" smtClean="0">
                <a:ea typeface="ＭＳ Ｐゴシック" charset="-128"/>
              </a:rPr>
              <a:t>雇用期間</a:t>
            </a:r>
          </a:p>
          <a:p>
            <a:pPr marL="533400" indent="-533400" eaLnBrk="1" hangingPunct="1">
              <a:buSzPct val="100000"/>
              <a:buFont typeface="Wingdings" pitchFamily="2" charset="2"/>
              <a:buAutoNum type="arabicPeriod"/>
            </a:pPr>
            <a:r>
              <a:rPr lang="ja-JP" altLang="en-US" sz="3200" smtClean="0">
                <a:ea typeface="ＭＳ Ｐゴシック" charset="-128"/>
              </a:rPr>
              <a:t>就業の場所</a:t>
            </a:r>
          </a:p>
          <a:p>
            <a:pPr marL="533400" indent="-533400" eaLnBrk="1" hangingPunct="1">
              <a:buSzPct val="100000"/>
              <a:buFont typeface="Wingdings" pitchFamily="2" charset="2"/>
              <a:buAutoNum type="arabicPeriod"/>
            </a:pPr>
            <a:r>
              <a:rPr lang="ja-JP" altLang="en-US" sz="3200" smtClean="0">
                <a:ea typeface="ＭＳ Ｐゴシック" charset="-128"/>
              </a:rPr>
              <a:t>従事させる業務の種類</a:t>
            </a:r>
          </a:p>
          <a:p>
            <a:pPr marL="533400" indent="-533400" eaLnBrk="1" hangingPunct="1">
              <a:buSzPct val="100000"/>
              <a:buFont typeface="Wingdings" pitchFamily="2" charset="2"/>
              <a:buAutoNum type="arabicPeriod"/>
            </a:pPr>
            <a:r>
              <a:rPr lang="ja-JP" altLang="en-US" sz="3200" smtClean="0">
                <a:ea typeface="ＭＳ Ｐゴシック" charset="-128"/>
              </a:rPr>
              <a:t>始業・終業の時刻</a:t>
            </a:r>
          </a:p>
        </p:txBody>
      </p:sp>
      <p:sp>
        <p:nvSpPr>
          <p:cNvPr id="2062" name="Rectangle 14"/>
          <p:cNvSpPr>
            <a:spLocks noGrp="1" noChangeArrowheads="1"/>
          </p:cNvSpPr>
          <p:nvPr>
            <p:ph type="body" sz="half" idx="2"/>
          </p:nvPr>
        </p:nvSpPr>
        <p:spPr>
          <a:xfrm>
            <a:off x="4641850" y="1974850"/>
            <a:ext cx="4032250" cy="3879850"/>
          </a:xfrm>
        </p:spPr>
        <p:txBody>
          <a:bodyPr/>
          <a:lstStyle/>
          <a:p>
            <a:pPr marL="533400" indent="-533400" eaLnBrk="1" hangingPunct="1">
              <a:buSzPct val="100000"/>
              <a:buFont typeface="Wingdings" pitchFamily="2" charset="2"/>
              <a:buAutoNum type="arabicPeriod" startAt="5"/>
            </a:pPr>
            <a:r>
              <a:rPr lang="ja-JP" altLang="en-US" sz="3200" smtClean="0">
                <a:ea typeface="ＭＳ Ｐゴシック" charset="-128"/>
              </a:rPr>
              <a:t>休憩時間</a:t>
            </a:r>
          </a:p>
          <a:p>
            <a:pPr marL="533400" indent="-533400" eaLnBrk="1" hangingPunct="1">
              <a:buSzPct val="100000"/>
              <a:buFont typeface="Wingdings" pitchFamily="2" charset="2"/>
              <a:buAutoNum type="arabicPeriod" startAt="5"/>
            </a:pPr>
            <a:r>
              <a:rPr lang="ja-JP" altLang="en-US" sz="3200" smtClean="0">
                <a:ea typeface="ＭＳ Ｐゴシック" charset="-128"/>
              </a:rPr>
              <a:t>休日</a:t>
            </a:r>
          </a:p>
          <a:p>
            <a:pPr marL="533400" indent="-533400" eaLnBrk="1" hangingPunct="1">
              <a:buSzPct val="100000"/>
              <a:buFont typeface="Wingdings" pitchFamily="2" charset="2"/>
              <a:buAutoNum type="arabicPeriod" startAt="5"/>
            </a:pPr>
            <a:r>
              <a:rPr lang="ja-JP" altLang="en-US" sz="3200" smtClean="0">
                <a:ea typeface="ＭＳ Ｐゴシック" charset="-128"/>
              </a:rPr>
              <a:t>賃金</a:t>
            </a:r>
            <a:br>
              <a:rPr lang="ja-JP" altLang="en-US" sz="3200" smtClean="0">
                <a:ea typeface="ＭＳ Ｐゴシック" charset="-128"/>
              </a:rPr>
            </a:br>
            <a:r>
              <a:rPr lang="ja-JP" altLang="en-US" smtClean="0">
                <a:ea typeface="ＭＳ Ｐゴシック" charset="-128"/>
              </a:rPr>
              <a:t>（賃金の額、計算及び支払の方法、賃金締切日、支払日等）</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61">
                                            <p:txEl>
                                              <p:pRg st="0" end="0"/>
                                            </p:txEl>
                                          </p:spTgt>
                                        </p:tgtEl>
                                        <p:attrNameLst>
                                          <p:attrName>style.visibility</p:attrName>
                                        </p:attrNameLst>
                                      </p:cBhvr>
                                      <p:to>
                                        <p:strVal val="visible"/>
                                      </p:to>
                                    </p:set>
                                    <p:anim calcmode="lin" valueType="num">
                                      <p:cBhvr additive="base">
                                        <p:cTn id="7" dur="500" fill="hold"/>
                                        <p:tgtEl>
                                          <p:spTgt spid="206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6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61">
                                            <p:txEl>
                                              <p:pRg st="1" end="1"/>
                                            </p:txEl>
                                          </p:spTgt>
                                        </p:tgtEl>
                                        <p:attrNameLst>
                                          <p:attrName>style.visibility</p:attrName>
                                        </p:attrNameLst>
                                      </p:cBhvr>
                                      <p:to>
                                        <p:strVal val="visible"/>
                                      </p:to>
                                    </p:set>
                                    <p:anim calcmode="lin" valueType="num">
                                      <p:cBhvr additive="base">
                                        <p:cTn id="13" dur="500" fill="hold"/>
                                        <p:tgtEl>
                                          <p:spTgt spid="206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6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61">
                                            <p:txEl>
                                              <p:pRg st="2" end="2"/>
                                            </p:txEl>
                                          </p:spTgt>
                                        </p:tgtEl>
                                        <p:attrNameLst>
                                          <p:attrName>style.visibility</p:attrName>
                                        </p:attrNameLst>
                                      </p:cBhvr>
                                      <p:to>
                                        <p:strVal val="visible"/>
                                      </p:to>
                                    </p:set>
                                    <p:anim calcmode="lin" valueType="num">
                                      <p:cBhvr additive="base">
                                        <p:cTn id="19" dur="500" fill="hold"/>
                                        <p:tgtEl>
                                          <p:spTgt spid="206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6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61">
                                            <p:txEl>
                                              <p:pRg st="3" end="3"/>
                                            </p:txEl>
                                          </p:spTgt>
                                        </p:tgtEl>
                                        <p:attrNameLst>
                                          <p:attrName>style.visibility</p:attrName>
                                        </p:attrNameLst>
                                      </p:cBhvr>
                                      <p:to>
                                        <p:strVal val="visible"/>
                                      </p:to>
                                    </p:set>
                                    <p:anim calcmode="lin" valueType="num">
                                      <p:cBhvr additive="base">
                                        <p:cTn id="25" dur="500" fill="hold"/>
                                        <p:tgtEl>
                                          <p:spTgt spid="206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6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62">
                                            <p:txEl>
                                              <p:pRg st="0" end="0"/>
                                            </p:txEl>
                                          </p:spTgt>
                                        </p:tgtEl>
                                        <p:attrNameLst>
                                          <p:attrName>style.visibility</p:attrName>
                                        </p:attrNameLst>
                                      </p:cBhvr>
                                      <p:to>
                                        <p:strVal val="visible"/>
                                      </p:to>
                                    </p:set>
                                    <p:anim calcmode="lin" valueType="num">
                                      <p:cBhvr additive="base">
                                        <p:cTn id="31" dur="500" fill="hold"/>
                                        <p:tgtEl>
                                          <p:spTgt spid="2062">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06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062">
                                            <p:txEl>
                                              <p:pRg st="1" end="1"/>
                                            </p:txEl>
                                          </p:spTgt>
                                        </p:tgtEl>
                                        <p:attrNameLst>
                                          <p:attrName>style.visibility</p:attrName>
                                        </p:attrNameLst>
                                      </p:cBhvr>
                                      <p:to>
                                        <p:strVal val="visible"/>
                                      </p:to>
                                    </p:set>
                                    <p:anim calcmode="lin" valueType="num">
                                      <p:cBhvr additive="base">
                                        <p:cTn id="37" dur="500" fill="hold"/>
                                        <p:tgtEl>
                                          <p:spTgt spid="2062">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06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062">
                                            <p:txEl>
                                              <p:pRg st="2" end="2"/>
                                            </p:txEl>
                                          </p:spTgt>
                                        </p:tgtEl>
                                        <p:attrNameLst>
                                          <p:attrName>style.visibility</p:attrName>
                                        </p:attrNameLst>
                                      </p:cBhvr>
                                      <p:to>
                                        <p:strVal val="visible"/>
                                      </p:to>
                                    </p:set>
                                    <p:anim calcmode="lin" valueType="num">
                                      <p:cBhvr additive="base">
                                        <p:cTn id="43" dur="500" fill="hold"/>
                                        <p:tgtEl>
                                          <p:spTgt spid="2062">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06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1" grpId="0" build="p"/>
      <p:bldP spid="2062"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8"/>
          <p:cNvSpPr>
            <a:spLocks noGrp="1" noChangeArrowheads="1"/>
          </p:cNvSpPr>
          <p:nvPr>
            <p:ph type="title"/>
          </p:nvPr>
        </p:nvSpPr>
        <p:spPr/>
        <p:txBody>
          <a:bodyPr>
            <a:normAutofit/>
          </a:bodyPr>
          <a:lstStyle/>
          <a:p>
            <a:pPr algn="ctr" fontAlgn="auto">
              <a:spcAft>
                <a:spcPts val="0"/>
              </a:spcAft>
              <a:defRPr/>
            </a:pPr>
            <a:r>
              <a:rPr lang="ja-JP" altLang="en-US" sz="4800" smtClean="0"/>
              <a:t>賃金は、必ず書面で通知する</a:t>
            </a:r>
          </a:p>
        </p:txBody>
      </p:sp>
      <p:sp>
        <p:nvSpPr>
          <p:cNvPr id="2067" name="Rectangle 19"/>
          <p:cNvSpPr>
            <a:spLocks noGrp="1" noChangeArrowheads="1"/>
          </p:cNvSpPr>
          <p:nvPr>
            <p:ph sz="quarter" idx="1"/>
          </p:nvPr>
        </p:nvSpPr>
        <p:spPr>
          <a:xfrm>
            <a:off x="463550" y="1838325"/>
            <a:ext cx="8223250" cy="4392613"/>
          </a:xfrm>
        </p:spPr>
        <p:txBody>
          <a:bodyPr>
            <a:normAutofit/>
          </a:bodyPr>
          <a:lstStyle/>
          <a:p>
            <a:r>
              <a:rPr lang="ja-JP" altLang="en-US" sz="2800" dirty="0" smtClean="0"/>
              <a:t>賃金は、必ず書面で通知することになっています。</a:t>
            </a:r>
          </a:p>
          <a:p>
            <a:r>
              <a:rPr lang="ja-JP" altLang="en-US" sz="2800" dirty="0" smtClean="0"/>
              <a:t>書面で通知してくれない場合もあるかもしれませんので、必ず記録を取りましょう。</a:t>
            </a:r>
            <a:endParaRPr lang="en-US" altLang="ja-JP" sz="2800" dirty="0" smtClean="0"/>
          </a:p>
          <a:p>
            <a:r>
              <a:rPr lang="ja-JP" altLang="en-US" sz="2800" dirty="0" smtClean="0"/>
              <a:t>相手の目の前で、相手の言ったとおりに携帯電話などでメモしたり、録音したりしましょう。メモや録音は残しておきましょう。</a:t>
            </a:r>
            <a:endParaRPr lang="en-US" altLang="ja-JP" sz="2800" dirty="0" smtClean="0"/>
          </a:p>
          <a:p>
            <a:r>
              <a:rPr lang="ja-JP" altLang="en-US" sz="2800" dirty="0" smtClean="0"/>
              <a:t>この記録があれば、書面（文書）での契約書の代わりとして、トラブルがあった時に役立ちます。</a:t>
            </a:r>
            <a:endParaRPr lang="en-US" altLang="ja-JP" sz="28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67">
                                            <p:txEl>
                                              <p:pRg st="0" end="0"/>
                                            </p:txEl>
                                          </p:spTgt>
                                        </p:tgtEl>
                                        <p:attrNameLst>
                                          <p:attrName>style.visibility</p:attrName>
                                        </p:attrNameLst>
                                      </p:cBhvr>
                                      <p:to>
                                        <p:strVal val="visible"/>
                                      </p:to>
                                    </p:set>
                                    <p:anim calcmode="lin" valueType="num">
                                      <p:cBhvr additive="base">
                                        <p:cTn id="7" dur="500" fill="hold"/>
                                        <p:tgtEl>
                                          <p:spTgt spid="20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67">
                                            <p:txEl>
                                              <p:pRg st="1" end="1"/>
                                            </p:txEl>
                                          </p:spTgt>
                                        </p:tgtEl>
                                        <p:attrNameLst>
                                          <p:attrName>style.visibility</p:attrName>
                                        </p:attrNameLst>
                                      </p:cBhvr>
                                      <p:to>
                                        <p:strVal val="visible"/>
                                      </p:to>
                                    </p:set>
                                    <p:anim calcmode="lin" valueType="num">
                                      <p:cBhvr additive="base">
                                        <p:cTn id="13" dur="500" fill="hold"/>
                                        <p:tgtEl>
                                          <p:spTgt spid="20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67">
                                            <p:txEl>
                                              <p:pRg st="2" end="2"/>
                                            </p:txEl>
                                          </p:spTgt>
                                        </p:tgtEl>
                                        <p:attrNameLst>
                                          <p:attrName>style.visibility</p:attrName>
                                        </p:attrNameLst>
                                      </p:cBhvr>
                                      <p:to>
                                        <p:strVal val="visible"/>
                                      </p:to>
                                    </p:set>
                                    <p:anim calcmode="lin" valueType="num">
                                      <p:cBhvr additive="base">
                                        <p:cTn id="19" dur="500" fill="hold"/>
                                        <p:tgtEl>
                                          <p:spTgt spid="20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67">
                                            <p:txEl>
                                              <p:pRg st="3" end="3"/>
                                            </p:txEl>
                                          </p:spTgt>
                                        </p:tgtEl>
                                        <p:attrNameLst>
                                          <p:attrName>style.visibility</p:attrName>
                                        </p:attrNameLst>
                                      </p:cBhvr>
                                      <p:to>
                                        <p:strVal val="visible"/>
                                      </p:to>
                                    </p:set>
                                    <p:anim calcmode="lin" valueType="num">
                                      <p:cBhvr additive="base">
                                        <p:cTn id="25" dur="500" fill="hold"/>
                                        <p:tgtEl>
                                          <p:spTgt spid="206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6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7"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3"/>
          <p:cNvSpPr>
            <a:spLocks noGrp="1" noChangeArrowheads="1"/>
          </p:cNvSpPr>
          <p:nvPr>
            <p:ph type="title"/>
          </p:nvPr>
        </p:nvSpPr>
        <p:spPr/>
        <p:txBody>
          <a:bodyPr>
            <a:normAutofit fontScale="90000"/>
          </a:bodyPr>
          <a:lstStyle/>
          <a:p>
            <a:pPr algn="ctr" eaLnBrk="1" hangingPunct="1"/>
            <a:r>
              <a:rPr lang="en-US" altLang="ja-JP" sz="4800" dirty="0" smtClean="0">
                <a:ea typeface="ＭＳ Ｐゴシック" charset="-128"/>
              </a:rPr>
              <a:t>【</a:t>
            </a:r>
            <a:r>
              <a:rPr lang="ja-JP" altLang="en-US" sz="4800" dirty="0" smtClean="0">
                <a:ea typeface="ＭＳ Ｐゴシック" charset="-128"/>
              </a:rPr>
              <a:t>アルバイトの賃金支払は</a:t>
            </a:r>
            <a:r>
              <a:rPr lang="en-US" altLang="ja-JP" sz="4800" dirty="0" smtClean="0">
                <a:ea typeface="ＭＳ Ｐゴシック" charset="-128"/>
              </a:rPr>
              <a:t>】</a:t>
            </a:r>
            <a:br>
              <a:rPr lang="en-US" altLang="ja-JP" sz="4800" dirty="0" smtClean="0">
                <a:ea typeface="ＭＳ Ｐゴシック" charset="-128"/>
              </a:rPr>
            </a:br>
            <a:r>
              <a:rPr lang="ja-JP" altLang="en-US" sz="3200" dirty="0" smtClean="0">
                <a:ea typeface="ＭＳ Ｐゴシック" charset="-128"/>
              </a:rPr>
              <a:t>（労働基準法第２４条、最賃法第５条）</a:t>
            </a:r>
          </a:p>
        </p:txBody>
      </p:sp>
      <p:sp>
        <p:nvSpPr>
          <p:cNvPr id="2072" name="Rectangle 24"/>
          <p:cNvSpPr>
            <a:spLocks noGrp="1" noChangeArrowheads="1"/>
          </p:cNvSpPr>
          <p:nvPr>
            <p:ph type="body" sz="half" idx="1"/>
          </p:nvPr>
        </p:nvSpPr>
        <p:spPr/>
        <p:txBody>
          <a:bodyPr/>
          <a:lstStyle/>
          <a:p>
            <a:pPr marL="609600" indent="-609600" eaLnBrk="1" hangingPunct="1">
              <a:lnSpc>
                <a:spcPct val="90000"/>
              </a:lnSpc>
              <a:buFont typeface="Wingdings" pitchFamily="2" charset="2"/>
              <a:buNone/>
            </a:pPr>
            <a:r>
              <a:rPr lang="ja-JP" altLang="en-US" sz="3200" dirty="0" smtClean="0">
                <a:ea typeface="ＭＳ Ｐゴシック" charset="-128"/>
              </a:rPr>
              <a:t>賃金は、</a:t>
            </a:r>
          </a:p>
          <a:p>
            <a:pPr marL="609600" indent="-609600" eaLnBrk="1" hangingPunct="1">
              <a:lnSpc>
                <a:spcPct val="90000"/>
              </a:lnSpc>
              <a:buSzPct val="100000"/>
              <a:buFont typeface="Wingdings" pitchFamily="2" charset="2"/>
              <a:buAutoNum type="arabicPeriod"/>
            </a:pPr>
            <a:r>
              <a:rPr lang="ja-JP" altLang="en-US" sz="3200" dirty="0" smtClean="0">
                <a:ea typeface="ＭＳ Ｐゴシック" charset="-128"/>
              </a:rPr>
              <a:t>毎月１回以上、</a:t>
            </a:r>
          </a:p>
          <a:p>
            <a:pPr marL="609600" indent="-609600" eaLnBrk="1" hangingPunct="1">
              <a:lnSpc>
                <a:spcPct val="90000"/>
              </a:lnSpc>
              <a:buSzPct val="100000"/>
              <a:buFont typeface="Wingdings" pitchFamily="2" charset="2"/>
              <a:buAutoNum type="arabicPeriod"/>
            </a:pPr>
            <a:r>
              <a:rPr lang="ja-JP" altLang="en-US" sz="3200" dirty="0" smtClean="0">
                <a:ea typeface="ＭＳ Ｐゴシック" charset="-128"/>
              </a:rPr>
              <a:t>定期的に、</a:t>
            </a:r>
          </a:p>
          <a:p>
            <a:pPr marL="609600" indent="-609600" eaLnBrk="1" hangingPunct="1">
              <a:lnSpc>
                <a:spcPct val="90000"/>
              </a:lnSpc>
              <a:buSzPct val="100000"/>
              <a:buFont typeface="Wingdings" pitchFamily="2" charset="2"/>
              <a:buAutoNum type="arabicPeriod"/>
            </a:pPr>
            <a:r>
              <a:rPr lang="ja-JP" altLang="en-US" sz="3200" dirty="0" smtClean="0">
                <a:ea typeface="ＭＳ Ｐゴシック" charset="-128"/>
              </a:rPr>
              <a:t>通貨で、</a:t>
            </a:r>
          </a:p>
          <a:p>
            <a:pPr marL="609600" indent="-609600" eaLnBrk="1" hangingPunct="1">
              <a:lnSpc>
                <a:spcPct val="90000"/>
              </a:lnSpc>
              <a:buSzPct val="100000"/>
              <a:buFont typeface="Wingdings" pitchFamily="2" charset="2"/>
              <a:buAutoNum type="arabicPeriod"/>
            </a:pPr>
            <a:r>
              <a:rPr lang="ja-JP" altLang="en-US" sz="3200" dirty="0" smtClean="0">
                <a:ea typeface="ＭＳ Ｐゴシック" charset="-128"/>
              </a:rPr>
              <a:t>全額を、</a:t>
            </a:r>
          </a:p>
          <a:p>
            <a:pPr marL="609600" indent="-609600" eaLnBrk="1" hangingPunct="1">
              <a:lnSpc>
                <a:spcPct val="90000"/>
              </a:lnSpc>
              <a:buSzPct val="100000"/>
              <a:buFont typeface="Wingdings" pitchFamily="2" charset="2"/>
              <a:buAutoNum type="arabicPeriod"/>
            </a:pPr>
            <a:r>
              <a:rPr lang="ja-JP" altLang="en-US" sz="3200" dirty="0" smtClean="0">
                <a:ea typeface="ＭＳ Ｐゴシック" charset="-128"/>
              </a:rPr>
              <a:t>直接本人に支払うことになっている。　　</a:t>
            </a:r>
          </a:p>
        </p:txBody>
      </p:sp>
      <p:sp>
        <p:nvSpPr>
          <p:cNvPr id="2052" name="Rectangle 4"/>
          <p:cNvSpPr>
            <a:spLocks noGrp="1" noChangeArrowheads="1"/>
          </p:cNvSpPr>
          <p:nvPr>
            <p:ph type="body" sz="half" idx="2"/>
          </p:nvPr>
        </p:nvSpPr>
        <p:spPr/>
        <p:txBody>
          <a:bodyPr/>
          <a:lstStyle/>
          <a:p>
            <a:pPr eaLnBrk="1" hangingPunct="1">
              <a:buSzPct val="100000"/>
            </a:pPr>
            <a:r>
              <a:rPr lang="ja-JP" altLang="en-US" sz="3200" dirty="0" smtClean="0">
                <a:ea typeface="ＭＳ Ｐゴシック" charset="-128"/>
              </a:rPr>
              <a:t>　但し、自分も相手も同意の上でなら、銀行等に振込みもできる。</a:t>
            </a:r>
          </a:p>
          <a:p>
            <a:pPr eaLnBrk="1" hangingPunct="1"/>
            <a:endParaRPr lang="en-US" altLang="ja-JP" sz="3200" dirty="0" smtClean="0">
              <a:ea typeface="ＭＳ Ｐゴシック"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72">
                                            <p:txEl>
                                              <p:pRg st="1" end="1"/>
                                            </p:txEl>
                                          </p:spTgt>
                                        </p:tgtEl>
                                        <p:attrNameLst>
                                          <p:attrName>style.visibility</p:attrName>
                                        </p:attrNameLst>
                                      </p:cBhvr>
                                      <p:to>
                                        <p:strVal val="visible"/>
                                      </p:to>
                                    </p:set>
                                    <p:anim calcmode="lin" valueType="num">
                                      <p:cBhvr additive="base">
                                        <p:cTn id="7" dur="500" fill="hold"/>
                                        <p:tgtEl>
                                          <p:spTgt spid="207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7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72">
                                            <p:txEl>
                                              <p:pRg st="2" end="2"/>
                                            </p:txEl>
                                          </p:spTgt>
                                        </p:tgtEl>
                                        <p:attrNameLst>
                                          <p:attrName>style.visibility</p:attrName>
                                        </p:attrNameLst>
                                      </p:cBhvr>
                                      <p:to>
                                        <p:strVal val="visible"/>
                                      </p:to>
                                    </p:set>
                                    <p:anim calcmode="lin" valueType="num">
                                      <p:cBhvr additive="base">
                                        <p:cTn id="13" dur="500" fill="hold"/>
                                        <p:tgtEl>
                                          <p:spTgt spid="207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7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72">
                                            <p:txEl>
                                              <p:pRg st="3" end="3"/>
                                            </p:txEl>
                                          </p:spTgt>
                                        </p:tgtEl>
                                        <p:attrNameLst>
                                          <p:attrName>style.visibility</p:attrName>
                                        </p:attrNameLst>
                                      </p:cBhvr>
                                      <p:to>
                                        <p:strVal val="visible"/>
                                      </p:to>
                                    </p:set>
                                    <p:anim calcmode="lin" valueType="num">
                                      <p:cBhvr additive="base">
                                        <p:cTn id="19" dur="500" fill="hold"/>
                                        <p:tgtEl>
                                          <p:spTgt spid="207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7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72">
                                            <p:txEl>
                                              <p:pRg st="4" end="4"/>
                                            </p:txEl>
                                          </p:spTgt>
                                        </p:tgtEl>
                                        <p:attrNameLst>
                                          <p:attrName>style.visibility</p:attrName>
                                        </p:attrNameLst>
                                      </p:cBhvr>
                                      <p:to>
                                        <p:strVal val="visible"/>
                                      </p:to>
                                    </p:set>
                                    <p:anim calcmode="lin" valueType="num">
                                      <p:cBhvr additive="base">
                                        <p:cTn id="25" dur="500" fill="hold"/>
                                        <p:tgtEl>
                                          <p:spTgt spid="207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7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72">
                                            <p:txEl>
                                              <p:pRg st="5" end="5"/>
                                            </p:txEl>
                                          </p:spTgt>
                                        </p:tgtEl>
                                        <p:attrNameLst>
                                          <p:attrName>style.visibility</p:attrName>
                                        </p:attrNameLst>
                                      </p:cBhvr>
                                      <p:to>
                                        <p:strVal val="visible"/>
                                      </p:to>
                                    </p:set>
                                    <p:anim calcmode="lin" valueType="num">
                                      <p:cBhvr additive="base">
                                        <p:cTn id="31" dur="500" fill="hold"/>
                                        <p:tgtEl>
                                          <p:spTgt spid="207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07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052">
                                            <p:txEl>
                                              <p:pRg st="0" end="0"/>
                                            </p:txEl>
                                          </p:spTgt>
                                        </p:tgtEl>
                                        <p:attrNameLst>
                                          <p:attrName>style.visibility</p:attrName>
                                        </p:attrNameLst>
                                      </p:cBhvr>
                                      <p:to>
                                        <p:strVal val="visible"/>
                                      </p:to>
                                    </p:set>
                                    <p:anim calcmode="lin" valueType="num">
                                      <p:cBhvr additive="base">
                                        <p:cTn id="37" dur="500" fill="hold"/>
                                        <p:tgtEl>
                                          <p:spTgt spid="205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05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2" grpId="0" build="p"/>
      <p:bldP spid="2052"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93"/>
          <p:cNvSpPr>
            <a:spLocks noGrp="1" noChangeArrowheads="1"/>
          </p:cNvSpPr>
          <p:nvPr>
            <p:ph type="title"/>
          </p:nvPr>
        </p:nvSpPr>
        <p:spPr>
          <a:xfrm>
            <a:off x="914400" y="274638"/>
            <a:ext cx="7772400" cy="868346"/>
          </a:xfrm>
        </p:spPr>
        <p:txBody>
          <a:bodyPr>
            <a:normAutofit fontScale="90000"/>
          </a:bodyPr>
          <a:lstStyle/>
          <a:p>
            <a:r>
              <a:rPr lang="ja-JP" altLang="en-US" sz="4000" dirty="0" smtClean="0">
                <a:ea typeface="ＭＳ Ｐゴシック" charset="-128"/>
              </a:rPr>
              <a:t>アルバイトの時給は決まりがあるか？</a:t>
            </a:r>
          </a:p>
        </p:txBody>
      </p:sp>
      <p:sp>
        <p:nvSpPr>
          <p:cNvPr id="2142" name="Rectangle 94"/>
          <p:cNvSpPr>
            <a:spLocks noGrp="1" noChangeArrowheads="1"/>
          </p:cNvSpPr>
          <p:nvPr>
            <p:ph type="body" idx="1"/>
          </p:nvPr>
        </p:nvSpPr>
        <p:spPr>
          <a:xfrm>
            <a:off x="500034" y="1447800"/>
            <a:ext cx="8215370" cy="4695844"/>
          </a:xfrm>
        </p:spPr>
        <p:txBody>
          <a:bodyPr>
            <a:noAutofit/>
          </a:bodyPr>
          <a:lstStyle/>
          <a:p>
            <a:pPr marL="609600" indent="-609600">
              <a:buFont typeface="+mj-lt"/>
              <a:buAutoNum type="arabicPeriod"/>
            </a:pPr>
            <a:r>
              <a:rPr lang="ja-JP" altLang="en-US" sz="3600" dirty="0" smtClean="0">
                <a:latin typeface="+mn-ea"/>
              </a:rPr>
              <a:t>アルバイトの時給の金額は、特に法律で決まっていない。</a:t>
            </a:r>
            <a:endParaRPr lang="en-US" altLang="ja-JP" sz="3600" dirty="0" smtClean="0">
              <a:latin typeface="+mn-ea"/>
            </a:endParaRPr>
          </a:p>
          <a:p>
            <a:pPr marL="609600" indent="-609600">
              <a:buFont typeface="Wingdings" pitchFamily="2" charset="2"/>
              <a:buAutoNum type="arabicPeriod"/>
            </a:pPr>
            <a:endParaRPr lang="ja-JP" altLang="en-US" sz="3600" dirty="0" smtClean="0">
              <a:latin typeface="+mn-ea"/>
            </a:endParaRPr>
          </a:p>
          <a:p>
            <a:pPr marL="609600" indent="-609600">
              <a:buFont typeface="Wingdings" pitchFamily="2" charset="2"/>
              <a:buAutoNum type="arabicPeriod"/>
            </a:pPr>
            <a:r>
              <a:rPr lang="ja-JP" altLang="en-US" sz="3600" dirty="0" smtClean="0">
                <a:latin typeface="+mn-ea"/>
              </a:rPr>
              <a:t>アルバイトの時給の金額は、都道府県で決まっている。</a:t>
            </a:r>
            <a:endParaRPr lang="en-US" altLang="ja-JP" sz="3600" dirty="0" smtClean="0">
              <a:latin typeface="+mn-ea"/>
            </a:endParaRPr>
          </a:p>
          <a:p>
            <a:pPr marL="609600" indent="-609600">
              <a:buFont typeface="Wingdings" pitchFamily="2" charset="2"/>
              <a:buAutoNum type="arabicPeriod"/>
            </a:pPr>
            <a:endParaRPr lang="ja-JP" altLang="en-US" sz="3600" dirty="0" smtClean="0">
              <a:latin typeface="+mn-ea"/>
            </a:endParaRPr>
          </a:p>
          <a:p>
            <a:pPr marL="609600" indent="-609600">
              <a:buFont typeface="Wingdings" pitchFamily="2" charset="2"/>
              <a:buAutoNum type="arabicPeriod"/>
            </a:pPr>
            <a:r>
              <a:rPr lang="ja-JP" altLang="en-US" sz="3600" dirty="0" smtClean="0">
                <a:latin typeface="+mn-ea"/>
              </a:rPr>
              <a:t>アルバイトの時給の金額は、国で決まっている。</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42">
                                            <p:txEl>
                                              <p:pRg st="0" end="0"/>
                                            </p:txEl>
                                          </p:spTgt>
                                        </p:tgtEl>
                                        <p:attrNameLst>
                                          <p:attrName>style.visibility</p:attrName>
                                        </p:attrNameLst>
                                      </p:cBhvr>
                                      <p:to>
                                        <p:strVal val="visible"/>
                                      </p:to>
                                    </p:set>
                                    <p:anim calcmode="lin" valueType="num">
                                      <p:cBhvr additive="base">
                                        <p:cTn id="7" dur="500" fill="hold"/>
                                        <p:tgtEl>
                                          <p:spTgt spid="214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4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42">
                                            <p:txEl>
                                              <p:pRg st="2" end="2"/>
                                            </p:txEl>
                                          </p:spTgt>
                                        </p:tgtEl>
                                        <p:attrNameLst>
                                          <p:attrName>style.visibility</p:attrName>
                                        </p:attrNameLst>
                                      </p:cBhvr>
                                      <p:to>
                                        <p:strVal val="visible"/>
                                      </p:to>
                                    </p:set>
                                    <p:anim calcmode="lin" valueType="num">
                                      <p:cBhvr additive="base">
                                        <p:cTn id="13" dur="500" fill="hold"/>
                                        <p:tgtEl>
                                          <p:spTgt spid="214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4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42">
                                            <p:txEl>
                                              <p:pRg st="4" end="4"/>
                                            </p:txEl>
                                          </p:spTgt>
                                        </p:tgtEl>
                                        <p:attrNameLst>
                                          <p:attrName>style.visibility</p:attrName>
                                        </p:attrNameLst>
                                      </p:cBhvr>
                                      <p:to>
                                        <p:strVal val="visible"/>
                                      </p:to>
                                    </p:set>
                                    <p:anim calcmode="lin" valueType="num">
                                      <p:cBhvr additive="base">
                                        <p:cTn id="19" dur="500" fill="hold"/>
                                        <p:tgtEl>
                                          <p:spTgt spid="214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4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2"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98"/>
          <p:cNvSpPr>
            <a:spLocks noGrp="1" noChangeArrowheads="1"/>
          </p:cNvSpPr>
          <p:nvPr>
            <p:ph type="title"/>
          </p:nvPr>
        </p:nvSpPr>
        <p:spPr>
          <a:xfrm>
            <a:off x="914400" y="274638"/>
            <a:ext cx="7772400" cy="868346"/>
          </a:xfrm>
        </p:spPr>
        <p:txBody>
          <a:bodyPr>
            <a:normAutofit fontScale="90000"/>
          </a:bodyPr>
          <a:lstStyle/>
          <a:p>
            <a:r>
              <a:rPr lang="ja-JP" altLang="en-US" sz="4000" dirty="0" smtClean="0">
                <a:ea typeface="ＭＳ Ｐゴシック" charset="-128"/>
              </a:rPr>
              <a:t>アルバイトの時給は決まりがあるか？</a:t>
            </a:r>
          </a:p>
        </p:txBody>
      </p:sp>
      <p:sp>
        <p:nvSpPr>
          <p:cNvPr id="2147" name="Rectangle 99"/>
          <p:cNvSpPr>
            <a:spLocks noGrp="1" noChangeArrowheads="1"/>
          </p:cNvSpPr>
          <p:nvPr>
            <p:ph type="body" idx="1"/>
          </p:nvPr>
        </p:nvSpPr>
        <p:spPr/>
        <p:txBody>
          <a:bodyPr>
            <a:normAutofit/>
          </a:bodyPr>
          <a:lstStyle/>
          <a:p>
            <a:pPr>
              <a:buFont typeface="Wingdings" pitchFamily="2" charset="2"/>
              <a:buNone/>
            </a:pPr>
            <a:r>
              <a:rPr lang="ja-JP" altLang="en-US" sz="3600" dirty="0" smtClean="0">
                <a:ea typeface="ＭＳ Ｐゴシック" charset="-128"/>
              </a:rPr>
              <a:t>答：（２）アルバイトの時給は、都道府県で決まっている。</a:t>
            </a:r>
          </a:p>
          <a:p>
            <a:pPr>
              <a:buFont typeface="Wingdings" pitchFamily="2" charset="2"/>
              <a:buNone/>
            </a:pPr>
            <a:endParaRPr lang="ja-JP" altLang="en-US" sz="3600" dirty="0" smtClean="0">
              <a:ea typeface="ＭＳ Ｐゴシック" charset="-128"/>
            </a:endParaRPr>
          </a:p>
          <a:p>
            <a:r>
              <a:rPr lang="ja-JP" altLang="en-US" sz="3600" dirty="0" smtClean="0">
                <a:ea typeface="ＭＳ Ｐゴシック" charset="-128"/>
              </a:rPr>
              <a:t>都道府県で最低賃金が決まっている。</a:t>
            </a:r>
          </a:p>
          <a:p>
            <a:r>
              <a:rPr lang="ja-JP" altLang="en-US" sz="3600" dirty="0" smtClean="0">
                <a:ea typeface="ＭＳ Ｐゴシック" charset="-128"/>
              </a:rPr>
              <a:t>千葉県はいくらだと思うか？</a:t>
            </a:r>
          </a:p>
          <a:p>
            <a:r>
              <a:rPr lang="ja-JP" altLang="en-US" sz="3600" dirty="0" smtClean="0">
                <a:ea typeface="ＭＳ Ｐゴシック" charset="-128"/>
              </a:rPr>
              <a:t>千葉県より高いのはどこ？</a:t>
            </a:r>
          </a:p>
        </p:txBody>
      </p:sp>
    </p:spTree>
  </p:cSld>
  <p:clrMapOvr>
    <a:masterClrMapping/>
  </p:clrMapOvr>
  <p:transition>
    <p:random/>
    <p:sndAc>
      <p:stSnd>
        <p:snd r:embed="rId3"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47">
                                            <p:txEl>
                                              <p:pRg st="2" end="2"/>
                                            </p:txEl>
                                          </p:spTgt>
                                        </p:tgtEl>
                                        <p:attrNameLst>
                                          <p:attrName>style.visibility</p:attrName>
                                        </p:attrNameLst>
                                      </p:cBhvr>
                                      <p:to>
                                        <p:strVal val="visible"/>
                                      </p:to>
                                    </p:set>
                                    <p:anim calcmode="lin" valueType="num">
                                      <p:cBhvr additive="base">
                                        <p:cTn id="7" dur="500" fill="hold"/>
                                        <p:tgtEl>
                                          <p:spTgt spid="214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47">
                                            <p:txEl>
                                              <p:pRg st="3" end="3"/>
                                            </p:txEl>
                                          </p:spTgt>
                                        </p:tgtEl>
                                        <p:attrNameLst>
                                          <p:attrName>style.visibility</p:attrName>
                                        </p:attrNameLst>
                                      </p:cBhvr>
                                      <p:to>
                                        <p:strVal val="visible"/>
                                      </p:to>
                                    </p:set>
                                    <p:anim calcmode="lin" valueType="num">
                                      <p:cBhvr additive="base">
                                        <p:cTn id="13" dur="500" fill="hold"/>
                                        <p:tgtEl>
                                          <p:spTgt spid="214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47">
                                            <p:txEl>
                                              <p:pRg st="4" end="4"/>
                                            </p:txEl>
                                          </p:spTgt>
                                        </p:tgtEl>
                                        <p:attrNameLst>
                                          <p:attrName>style.visibility</p:attrName>
                                        </p:attrNameLst>
                                      </p:cBhvr>
                                      <p:to>
                                        <p:strVal val="visible"/>
                                      </p:to>
                                    </p:set>
                                    <p:anim calcmode="lin" valueType="num">
                                      <p:cBhvr additive="base">
                                        <p:cTn id="19" dur="500" fill="hold"/>
                                        <p:tgtEl>
                                          <p:spTgt spid="214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4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457200" y="2428875"/>
            <a:ext cx="8229600" cy="3438525"/>
          </a:xfrm>
        </p:spPr>
        <p:txBody>
          <a:bodyPr>
            <a:normAutofit/>
          </a:bodyPr>
          <a:lstStyle/>
          <a:p>
            <a:pPr marL="365760" indent="-256032" eaLnBrk="1" fontAlgn="auto" hangingPunct="1">
              <a:lnSpc>
                <a:spcPct val="150000"/>
              </a:lnSpc>
              <a:spcAft>
                <a:spcPts val="0"/>
              </a:spcAft>
              <a:buFont typeface="Wingdings" pitchFamily="2" charset="2"/>
              <a:buNone/>
              <a:defRPr/>
            </a:pPr>
            <a:r>
              <a:rPr lang="ja-JP" altLang="en-US" sz="4000" dirty="0" smtClean="0"/>
              <a:t>正解</a:t>
            </a:r>
          </a:p>
          <a:p>
            <a:pPr marL="742950" indent="-742950" eaLnBrk="1" fontAlgn="auto" hangingPunct="1">
              <a:lnSpc>
                <a:spcPct val="150000"/>
              </a:lnSpc>
              <a:spcAft>
                <a:spcPts val="0"/>
              </a:spcAft>
              <a:buSzPct val="100000"/>
              <a:buFont typeface="+mj-lt"/>
              <a:buAutoNum type="arabicPeriod" startAt="3"/>
              <a:defRPr/>
            </a:pPr>
            <a:r>
              <a:rPr lang="ja-JP" altLang="en-US" sz="4000" dirty="0" smtClean="0"/>
              <a:t>５０％（時給１２００円）</a:t>
            </a:r>
          </a:p>
        </p:txBody>
      </p:sp>
      <p:sp>
        <p:nvSpPr>
          <p:cNvPr id="8194" name="Rectangle 2"/>
          <p:cNvSpPr>
            <a:spLocks noGrp="1" noChangeArrowheads="1"/>
          </p:cNvSpPr>
          <p:nvPr>
            <p:ph type="title"/>
          </p:nvPr>
        </p:nvSpPr>
        <p:spPr>
          <a:xfrm>
            <a:off x="500063" y="500063"/>
            <a:ext cx="8358187" cy="1571625"/>
          </a:xfrm>
        </p:spPr>
        <p:txBody>
          <a:bodyPr>
            <a:normAutofit fontScale="90000"/>
          </a:bodyPr>
          <a:lstStyle/>
          <a:p>
            <a:pPr eaLnBrk="1" fontAlgn="auto" hangingPunct="1">
              <a:lnSpc>
                <a:spcPct val="150000"/>
              </a:lnSpc>
              <a:spcAft>
                <a:spcPts val="0"/>
              </a:spcAft>
              <a:defRPr/>
            </a:pPr>
            <a:r>
              <a:rPr lang="ja-JP" altLang="en-US" sz="3600" dirty="0" smtClean="0"/>
              <a:t>Ｑ２．</a:t>
            </a:r>
            <a:r>
              <a:rPr lang="en-US" altLang="ja-JP" sz="3600" dirty="0" smtClean="0"/>
              <a:t/>
            </a:r>
            <a:br>
              <a:rPr lang="en-US" altLang="ja-JP" sz="3600" dirty="0" smtClean="0"/>
            </a:br>
            <a:r>
              <a:rPr lang="ja-JP" altLang="en-US" sz="3600" dirty="0" smtClean="0"/>
              <a:t>深夜の残業時間の賃金は何％増えるか？</a:t>
            </a:r>
            <a:r>
              <a:rPr lang="en-US" altLang="ja-JP" sz="3600" dirty="0" smtClean="0"/>
              <a:t/>
            </a:r>
            <a:br>
              <a:rPr lang="en-US" altLang="ja-JP" sz="3600" dirty="0" smtClean="0"/>
            </a:br>
            <a:r>
              <a:rPr lang="ja-JP" altLang="en-US" sz="3600" dirty="0" smtClean="0"/>
              <a:t>（時給８００円の場合）</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03"/>
          <p:cNvSpPr>
            <a:spLocks noGrp="1" noChangeArrowheads="1"/>
          </p:cNvSpPr>
          <p:nvPr>
            <p:ph type="title"/>
          </p:nvPr>
        </p:nvSpPr>
        <p:spPr>
          <a:xfrm>
            <a:off x="463550" y="0"/>
            <a:ext cx="8223250" cy="1071563"/>
          </a:xfrm>
        </p:spPr>
        <p:txBody>
          <a:bodyPr/>
          <a:lstStyle/>
          <a:p>
            <a:pPr algn="ctr"/>
            <a:r>
              <a:rPr lang="ja-JP" altLang="en-US" dirty="0" smtClean="0">
                <a:ea typeface="ＭＳ Ｐゴシック" charset="-128"/>
              </a:rPr>
              <a:t>都道府県の最低賃金（時間額）</a:t>
            </a:r>
          </a:p>
        </p:txBody>
      </p:sp>
      <p:graphicFrame>
        <p:nvGraphicFramePr>
          <p:cNvPr id="7" name="表 6"/>
          <p:cNvGraphicFramePr>
            <a:graphicFrameLocks noGrp="1"/>
          </p:cNvGraphicFramePr>
          <p:nvPr/>
        </p:nvGraphicFramePr>
        <p:xfrm>
          <a:off x="142844" y="1142982"/>
          <a:ext cx="8858312" cy="5429292"/>
        </p:xfrm>
        <a:graphic>
          <a:graphicData uri="http://schemas.openxmlformats.org/drawingml/2006/table">
            <a:tbl>
              <a:tblPr/>
              <a:tblGrid>
                <a:gridCol w="1245700"/>
                <a:gridCol w="968878"/>
                <a:gridCol w="1245700"/>
                <a:gridCol w="968878"/>
                <a:gridCol w="1245700"/>
                <a:gridCol w="968878"/>
                <a:gridCol w="1245700"/>
                <a:gridCol w="968878"/>
              </a:tblGrid>
              <a:tr h="452441">
                <a:tc>
                  <a:txBody>
                    <a:bodyPr/>
                    <a:lstStyle/>
                    <a:p>
                      <a:pPr algn="ctr" fontAlgn="ctr"/>
                      <a:r>
                        <a:rPr lang="ja-JP" altLang="en-US" sz="2800" b="0" i="0" u="none" strike="noStrike">
                          <a:solidFill>
                            <a:srgbClr val="000000"/>
                          </a:solidFill>
                          <a:latin typeface="ＭＳ ゴシック"/>
                        </a:rPr>
                        <a:t>北海道</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667</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E683"/>
                    </a:solidFill>
                  </a:tcPr>
                </a:tc>
                <a:tc>
                  <a:txBody>
                    <a:bodyPr/>
                    <a:lstStyle/>
                    <a:p>
                      <a:pPr algn="ctr" fontAlgn="ctr"/>
                      <a:r>
                        <a:rPr lang="ja-JP" altLang="en-US" sz="2800" b="0" i="0" u="none" strike="noStrike">
                          <a:solidFill>
                            <a:srgbClr val="000000"/>
                          </a:solidFill>
                          <a:latin typeface="ＭＳ ゴシック"/>
                        </a:rPr>
                        <a:t>東　京</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766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ja-JP" altLang="en-US" sz="2800" b="0" i="0" u="none" strike="noStrike">
                          <a:solidFill>
                            <a:srgbClr val="000000"/>
                          </a:solidFill>
                          <a:latin typeface="ＭＳ ゴシック"/>
                        </a:rPr>
                        <a:t>滋　賀</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691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17F"/>
                    </a:solidFill>
                  </a:tcPr>
                </a:tc>
                <a:tc>
                  <a:txBody>
                    <a:bodyPr/>
                    <a:lstStyle/>
                    <a:p>
                      <a:pPr algn="ctr" fontAlgn="ctr"/>
                      <a:r>
                        <a:rPr lang="ja-JP" altLang="en-US" sz="2800" b="0" i="0" u="none" strike="noStrike">
                          <a:solidFill>
                            <a:srgbClr val="000000"/>
                          </a:solidFill>
                          <a:latin typeface="ＭＳ ゴシック"/>
                        </a:rPr>
                        <a:t>香　川</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651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67F"/>
                    </a:solidFill>
                  </a:tcPr>
                </a:tc>
              </a:tr>
              <a:tr h="452441">
                <a:tc>
                  <a:txBody>
                    <a:bodyPr/>
                    <a:lstStyle/>
                    <a:p>
                      <a:pPr algn="ctr" fontAlgn="ctr"/>
                      <a:r>
                        <a:rPr lang="ja-JP" altLang="en-US" sz="2800" b="0" i="0" u="none" strike="noStrike">
                          <a:solidFill>
                            <a:srgbClr val="000000"/>
                          </a:solidFill>
                          <a:latin typeface="ＭＳ ゴシック"/>
                        </a:rPr>
                        <a:t>青　森</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630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DC17B"/>
                    </a:solidFill>
                  </a:tcPr>
                </a:tc>
                <a:tc>
                  <a:txBody>
                    <a:bodyPr/>
                    <a:lstStyle/>
                    <a:p>
                      <a:pPr algn="ctr" fontAlgn="ctr"/>
                      <a:r>
                        <a:rPr lang="ja-JP" altLang="en-US" sz="2800" b="0" i="0" u="none" strike="noStrike">
                          <a:solidFill>
                            <a:srgbClr val="000000"/>
                          </a:solidFill>
                          <a:latin typeface="ＭＳ ゴシック"/>
                        </a:rPr>
                        <a:t>神奈川</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766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ja-JP" altLang="en-US" sz="2800" b="0" i="0" u="none" strike="noStrike">
                          <a:solidFill>
                            <a:srgbClr val="000000"/>
                          </a:solidFill>
                          <a:latin typeface="ＭＳ ゴシック"/>
                        </a:rPr>
                        <a:t>京　都</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717</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AD78"/>
                    </a:solidFill>
                  </a:tcPr>
                </a:tc>
                <a:tc>
                  <a:txBody>
                    <a:bodyPr/>
                    <a:lstStyle/>
                    <a:p>
                      <a:pPr algn="ctr" fontAlgn="ctr"/>
                      <a:r>
                        <a:rPr lang="ja-JP" altLang="en-US" sz="2800" b="0" i="0" u="none" strike="noStrike">
                          <a:solidFill>
                            <a:srgbClr val="000000"/>
                          </a:solidFill>
                          <a:latin typeface="ＭＳ ゴシック"/>
                        </a:rPr>
                        <a:t>愛　媛</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631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C27B"/>
                    </a:solidFill>
                  </a:tcPr>
                </a:tc>
              </a:tr>
              <a:tr h="452441">
                <a:tc>
                  <a:txBody>
                    <a:bodyPr/>
                    <a:lstStyle/>
                    <a:p>
                      <a:pPr algn="ctr" fontAlgn="ctr"/>
                      <a:r>
                        <a:rPr lang="ja-JP" altLang="en-US" sz="2800" b="0" i="0" u="none" strike="noStrike">
                          <a:solidFill>
                            <a:srgbClr val="000000"/>
                          </a:solidFill>
                          <a:latin typeface="ＭＳ ゴシック"/>
                        </a:rPr>
                        <a:t>岩　手</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628</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BF7B"/>
                    </a:solidFill>
                  </a:tcPr>
                </a:tc>
                <a:tc>
                  <a:txBody>
                    <a:bodyPr/>
                    <a:lstStyle/>
                    <a:p>
                      <a:pPr algn="ctr" fontAlgn="ctr"/>
                      <a:r>
                        <a:rPr lang="ja-JP" altLang="en-US" sz="2800" b="0" i="0" u="none" strike="noStrike">
                          <a:solidFill>
                            <a:srgbClr val="000000"/>
                          </a:solidFill>
                          <a:latin typeface="ＭＳ ゴシック"/>
                        </a:rPr>
                        <a:t>新　潟</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669</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6E883"/>
                    </a:solidFill>
                  </a:tcPr>
                </a:tc>
                <a:tc>
                  <a:txBody>
                    <a:bodyPr/>
                    <a:lstStyle/>
                    <a:p>
                      <a:pPr algn="ctr" fontAlgn="ctr"/>
                      <a:r>
                        <a:rPr lang="ja-JP" altLang="en-US" sz="2800" b="0" i="0" u="none" strike="noStrike">
                          <a:solidFill>
                            <a:srgbClr val="000000"/>
                          </a:solidFill>
                          <a:latin typeface="ＭＳ ゴシック"/>
                        </a:rPr>
                        <a:t>大　阪</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748</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8270"/>
                    </a:solidFill>
                  </a:tcPr>
                </a:tc>
                <a:tc>
                  <a:txBody>
                    <a:bodyPr/>
                    <a:lstStyle/>
                    <a:p>
                      <a:pPr algn="ctr" fontAlgn="ctr"/>
                      <a:r>
                        <a:rPr lang="ja-JP" altLang="en-US" sz="2800" b="0" i="0" u="none" strike="noStrike">
                          <a:solidFill>
                            <a:srgbClr val="000000"/>
                          </a:solidFill>
                          <a:latin typeface="ＭＳ ゴシック"/>
                        </a:rPr>
                        <a:t>高　知</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630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DC17B"/>
                    </a:solidFill>
                  </a:tcPr>
                </a:tc>
              </a:tr>
              <a:tr h="452441">
                <a:tc>
                  <a:txBody>
                    <a:bodyPr/>
                    <a:lstStyle/>
                    <a:p>
                      <a:pPr algn="ctr" fontAlgn="ctr"/>
                      <a:r>
                        <a:rPr lang="ja-JP" altLang="en-US" sz="2800" b="0" i="0" u="none" strike="noStrike">
                          <a:solidFill>
                            <a:srgbClr val="000000"/>
                          </a:solidFill>
                          <a:latin typeface="ＭＳ ゴシック"/>
                        </a:rPr>
                        <a:t>宮　城</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653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ED880"/>
                    </a:solidFill>
                  </a:tcPr>
                </a:tc>
                <a:tc>
                  <a:txBody>
                    <a:bodyPr/>
                    <a:lstStyle/>
                    <a:p>
                      <a:pPr algn="ctr" fontAlgn="ctr"/>
                      <a:r>
                        <a:rPr lang="ja-JP" altLang="en-US" sz="2800" b="0" i="0" u="none" strike="noStrike">
                          <a:solidFill>
                            <a:srgbClr val="000000"/>
                          </a:solidFill>
                          <a:latin typeface="ＭＳ ゴシック"/>
                        </a:rPr>
                        <a:t>富　山</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677</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483"/>
                    </a:solidFill>
                  </a:tcPr>
                </a:tc>
                <a:tc>
                  <a:txBody>
                    <a:bodyPr/>
                    <a:lstStyle/>
                    <a:p>
                      <a:pPr algn="ctr" fontAlgn="ctr"/>
                      <a:r>
                        <a:rPr lang="ja-JP" altLang="en-US" sz="2800" b="0" i="0" u="none" strike="noStrike">
                          <a:solidFill>
                            <a:srgbClr val="000000"/>
                          </a:solidFill>
                          <a:latin typeface="ＭＳ ゴシック"/>
                        </a:rPr>
                        <a:t>兵　庫</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712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47A"/>
                    </a:solidFill>
                  </a:tcPr>
                </a:tc>
                <a:tc>
                  <a:txBody>
                    <a:bodyPr/>
                    <a:lstStyle/>
                    <a:p>
                      <a:pPr algn="ctr" fontAlgn="ctr"/>
                      <a:r>
                        <a:rPr lang="ja-JP" altLang="en-US" sz="2800" b="0" i="0" u="none" strike="noStrike">
                          <a:solidFill>
                            <a:srgbClr val="000000"/>
                          </a:solidFill>
                          <a:latin typeface="ＭＳ ゴシック"/>
                        </a:rPr>
                        <a:t>福　岡</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675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784"/>
                    </a:solidFill>
                  </a:tcPr>
                </a:tc>
              </a:tr>
              <a:tr h="452441">
                <a:tc>
                  <a:txBody>
                    <a:bodyPr/>
                    <a:lstStyle/>
                    <a:p>
                      <a:pPr algn="ctr" fontAlgn="ctr"/>
                      <a:r>
                        <a:rPr lang="ja-JP" altLang="en-US" sz="2800" b="0" i="0" u="none" strike="noStrike">
                          <a:solidFill>
                            <a:srgbClr val="000000"/>
                          </a:solidFill>
                          <a:latin typeface="ＭＳ ゴシック"/>
                        </a:rPr>
                        <a:t>秋　田</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629</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AC07B"/>
                    </a:solidFill>
                  </a:tcPr>
                </a:tc>
                <a:tc>
                  <a:txBody>
                    <a:bodyPr/>
                    <a:lstStyle/>
                    <a:p>
                      <a:pPr algn="ctr" fontAlgn="ctr"/>
                      <a:r>
                        <a:rPr lang="ja-JP" altLang="en-US" sz="2800" b="0" i="0" u="none" strike="noStrike">
                          <a:solidFill>
                            <a:srgbClr val="000000"/>
                          </a:solidFill>
                          <a:latin typeface="ＭＳ ゴシック"/>
                        </a:rPr>
                        <a:t>石　川</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673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984"/>
                    </a:solidFill>
                  </a:tcPr>
                </a:tc>
                <a:tc>
                  <a:txBody>
                    <a:bodyPr/>
                    <a:lstStyle/>
                    <a:p>
                      <a:pPr algn="ctr" fontAlgn="ctr"/>
                      <a:r>
                        <a:rPr lang="ja-JP" altLang="en-US" sz="2800" b="0" i="0" u="none" strike="noStrike">
                          <a:solidFill>
                            <a:srgbClr val="000000"/>
                          </a:solidFill>
                          <a:latin typeface="ＭＳ ゴシック"/>
                        </a:rPr>
                        <a:t>奈　良</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678</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383"/>
                    </a:solidFill>
                  </a:tcPr>
                </a:tc>
                <a:tc>
                  <a:txBody>
                    <a:bodyPr/>
                    <a:lstStyle/>
                    <a:p>
                      <a:pPr algn="ctr" fontAlgn="ctr"/>
                      <a:r>
                        <a:rPr lang="ja-JP" altLang="en-US" sz="2800" b="0" i="0" u="none" strike="noStrike">
                          <a:solidFill>
                            <a:srgbClr val="000000"/>
                          </a:solidFill>
                          <a:latin typeface="ＭＳ ゴシック"/>
                        </a:rPr>
                        <a:t>佐　賀</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628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BF7B"/>
                    </a:solidFill>
                  </a:tcPr>
                </a:tc>
              </a:tr>
              <a:tr h="452441">
                <a:tc>
                  <a:txBody>
                    <a:bodyPr/>
                    <a:lstStyle/>
                    <a:p>
                      <a:pPr algn="ctr" fontAlgn="ctr"/>
                      <a:r>
                        <a:rPr lang="ja-JP" altLang="en-US" sz="2800" b="0" i="0" u="none" strike="noStrike">
                          <a:solidFill>
                            <a:srgbClr val="000000"/>
                          </a:solidFill>
                          <a:latin typeface="ＭＳ ゴシック"/>
                        </a:rPr>
                        <a:t>山　形</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629</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AC07B"/>
                    </a:solidFill>
                  </a:tcPr>
                </a:tc>
                <a:tc>
                  <a:txBody>
                    <a:bodyPr/>
                    <a:lstStyle/>
                    <a:p>
                      <a:pPr algn="ctr" fontAlgn="ctr"/>
                      <a:r>
                        <a:rPr lang="ja-JP" altLang="en-US" sz="2800" b="0" i="0" u="none" strike="noStrike">
                          <a:solidFill>
                            <a:srgbClr val="000000"/>
                          </a:solidFill>
                          <a:latin typeface="ＭＳ ゴシック"/>
                        </a:rPr>
                        <a:t>福　井</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670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E983"/>
                    </a:solidFill>
                  </a:tcPr>
                </a:tc>
                <a:tc>
                  <a:txBody>
                    <a:bodyPr/>
                    <a:lstStyle/>
                    <a:p>
                      <a:pPr algn="ctr" fontAlgn="ctr"/>
                      <a:r>
                        <a:rPr lang="ja-JP" altLang="en-US" sz="2800" b="0" i="0" u="none" strike="noStrike">
                          <a:solidFill>
                            <a:srgbClr val="000000"/>
                          </a:solidFill>
                          <a:latin typeface="ＭＳ ゴシック"/>
                        </a:rPr>
                        <a:t>和歌山</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673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984"/>
                    </a:solidFill>
                  </a:tcPr>
                </a:tc>
                <a:tc>
                  <a:txBody>
                    <a:bodyPr/>
                    <a:lstStyle/>
                    <a:p>
                      <a:pPr algn="ctr" fontAlgn="ctr"/>
                      <a:r>
                        <a:rPr lang="ja-JP" altLang="en-US" sz="2800" b="0" i="0" u="none" strike="noStrike">
                          <a:solidFill>
                            <a:srgbClr val="000000"/>
                          </a:solidFill>
                          <a:latin typeface="ＭＳ ゴシック"/>
                        </a:rPr>
                        <a:t>長　崎</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628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BF7B"/>
                    </a:solidFill>
                  </a:tcPr>
                </a:tc>
              </a:tr>
              <a:tr h="452441">
                <a:tc>
                  <a:txBody>
                    <a:bodyPr/>
                    <a:lstStyle/>
                    <a:p>
                      <a:pPr algn="ctr" fontAlgn="ctr"/>
                      <a:r>
                        <a:rPr lang="ja-JP" altLang="en-US" sz="2800" b="0" i="0" u="none" strike="noStrike">
                          <a:solidFill>
                            <a:srgbClr val="000000"/>
                          </a:solidFill>
                          <a:latin typeface="ＭＳ ゴシック"/>
                        </a:rPr>
                        <a:t>福　島</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641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CC7D"/>
                    </a:solidFill>
                  </a:tcPr>
                </a:tc>
                <a:tc>
                  <a:txBody>
                    <a:bodyPr/>
                    <a:lstStyle/>
                    <a:p>
                      <a:pPr algn="ctr" fontAlgn="ctr"/>
                      <a:r>
                        <a:rPr lang="ja-JP" altLang="en-US" sz="2800" b="0" i="0" u="none" strike="noStrike">
                          <a:solidFill>
                            <a:srgbClr val="000000"/>
                          </a:solidFill>
                          <a:latin typeface="ＭＳ ゴシック"/>
                        </a:rPr>
                        <a:t>山　梨</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676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583"/>
                    </a:solidFill>
                  </a:tcPr>
                </a:tc>
                <a:tc>
                  <a:txBody>
                    <a:bodyPr/>
                    <a:lstStyle/>
                    <a:p>
                      <a:pPr algn="ctr" fontAlgn="ctr"/>
                      <a:r>
                        <a:rPr lang="ja-JP" altLang="en-US" sz="2800" b="0" i="0" u="none" strike="noStrike">
                          <a:solidFill>
                            <a:srgbClr val="000000"/>
                          </a:solidFill>
                          <a:latin typeface="ＭＳ ゴシック"/>
                        </a:rPr>
                        <a:t>鳥　取</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629</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AC07B"/>
                    </a:solidFill>
                  </a:tcPr>
                </a:tc>
                <a:tc>
                  <a:txBody>
                    <a:bodyPr/>
                    <a:lstStyle/>
                    <a:p>
                      <a:pPr algn="ctr" fontAlgn="ctr"/>
                      <a:r>
                        <a:rPr lang="ja-JP" altLang="en-US" sz="2800" b="0" i="0" u="none" strike="noStrike">
                          <a:solidFill>
                            <a:srgbClr val="000000"/>
                          </a:solidFill>
                          <a:latin typeface="ＭＳ ゴシック"/>
                        </a:rPr>
                        <a:t>熊　本</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628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BF7B"/>
                    </a:solidFill>
                  </a:tcPr>
                </a:tc>
              </a:tr>
              <a:tr h="452441">
                <a:tc>
                  <a:txBody>
                    <a:bodyPr/>
                    <a:lstStyle/>
                    <a:p>
                      <a:pPr algn="ctr" fontAlgn="ctr"/>
                      <a:r>
                        <a:rPr lang="ja-JP" altLang="en-US" sz="2800" b="0" i="0" u="none" strike="noStrike">
                          <a:solidFill>
                            <a:srgbClr val="000000"/>
                          </a:solidFill>
                          <a:latin typeface="ＭＳ ゴシック"/>
                        </a:rPr>
                        <a:t>茨　城</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676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583"/>
                    </a:solidFill>
                  </a:tcPr>
                </a:tc>
                <a:tc>
                  <a:txBody>
                    <a:bodyPr/>
                    <a:lstStyle/>
                    <a:p>
                      <a:pPr algn="ctr" fontAlgn="ctr"/>
                      <a:r>
                        <a:rPr lang="ja-JP" altLang="en-US" sz="2800" b="0" i="0" u="none" strike="noStrike">
                          <a:solidFill>
                            <a:srgbClr val="000000"/>
                          </a:solidFill>
                          <a:latin typeface="ＭＳ ゴシック"/>
                        </a:rPr>
                        <a:t>長　野</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680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082"/>
                    </a:solidFill>
                  </a:tcPr>
                </a:tc>
                <a:tc>
                  <a:txBody>
                    <a:bodyPr/>
                    <a:lstStyle/>
                    <a:p>
                      <a:pPr algn="ctr" fontAlgn="ctr"/>
                      <a:r>
                        <a:rPr lang="ja-JP" altLang="en-US" sz="2800" b="0" i="0" u="none" strike="noStrike">
                          <a:solidFill>
                            <a:srgbClr val="000000"/>
                          </a:solidFill>
                          <a:latin typeface="ＭＳ ゴシック"/>
                        </a:rPr>
                        <a:t>島　根</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629</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AC07B"/>
                    </a:solidFill>
                  </a:tcPr>
                </a:tc>
                <a:tc>
                  <a:txBody>
                    <a:bodyPr/>
                    <a:lstStyle/>
                    <a:p>
                      <a:pPr algn="ctr" fontAlgn="ctr"/>
                      <a:r>
                        <a:rPr lang="ja-JP" altLang="en-US" sz="2800" b="0" i="0" u="none" strike="noStrike">
                          <a:solidFill>
                            <a:srgbClr val="000000"/>
                          </a:solidFill>
                          <a:latin typeface="ＭＳ ゴシック"/>
                        </a:rPr>
                        <a:t>大　分</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630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DC17B"/>
                    </a:solidFill>
                  </a:tcPr>
                </a:tc>
              </a:tr>
              <a:tr h="452441">
                <a:tc>
                  <a:txBody>
                    <a:bodyPr/>
                    <a:lstStyle/>
                    <a:p>
                      <a:pPr algn="ctr" fontAlgn="ctr"/>
                      <a:r>
                        <a:rPr lang="ja-JP" altLang="en-US" sz="2800" b="0" i="0" u="none" strike="noStrike">
                          <a:solidFill>
                            <a:srgbClr val="000000"/>
                          </a:solidFill>
                          <a:latin typeface="ＭＳ ゴシック"/>
                        </a:rPr>
                        <a:t>栃　木</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683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C81"/>
                    </a:solidFill>
                  </a:tcPr>
                </a:tc>
                <a:tc>
                  <a:txBody>
                    <a:bodyPr/>
                    <a:lstStyle/>
                    <a:p>
                      <a:pPr algn="ctr" fontAlgn="ctr"/>
                      <a:r>
                        <a:rPr lang="ja-JP" altLang="en-US" sz="2800" b="0" i="0" u="none" strike="noStrike">
                          <a:solidFill>
                            <a:srgbClr val="000000"/>
                          </a:solidFill>
                          <a:latin typeface="ＭＳ ゴシック"/>
                        </a:rPr>
                        <a:t>岐　阜</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696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CA7E"/>
                    </a:solidFill>
                  </a:tcPr>
                </a:tc>
                <a:tc>
                  <a:txBody>
                    <a:bodyPr/>
                    <a:lstStyle/>
                    <a:p>
                      <a:pPr algn="ctr" fontAlgn="ctr"/>
                      <a:r>
                        <a:rPr lang="ja-JP" altLang="en-US" sz="2800" b="0" i="0" u="none" strike="noStrike">
                          <a:solidFill>
                            <a:srgbClr val="000000"/>
                          </a:solidFill>
                          <a:latin typeface="ＭＳ ゴシック"/>
                        </a:rPr>
                        <a:t>岡　山</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669</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6E883"/>
                    </a:solidFill>
                  </a:tcPr>
                </a:tc>
                <a:tc>
                  <a:txBody>
                    <a:bodyPr/>
                    <a:lstStyle/>
                    <a:p>
                      <a:pPr algn="ctr" fontAlgn="ctr"/>
                      <a:r>
                        <a:rPr lang="ja-JP" altLang="en-US" sz="2800" b="0" i="0" u="none" strike="noStrike">
                          <a:solidFill>
                            <a:srgbClr val="000000"/>
                          </a:solidFill>
                          <a:latin typeface="ＭＳ ゴシック"/>
                        </a:rPr>
                        <a:t>宮　崎</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627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r>
              <a:tr h="452441">
                <a:tc>
                  <a:txBody>
                    <a:bodyPr/>
                    <a:lstStyle/>
                    <a:p>
                      <a:pPr algn="ctr" fontAlgn="ctr"/>
                      <a:r>
                        <a:rPr lang="ja-JP" altLang="en-US" sz="2800" b="0" i="0" u="none" strike="noStrike">
                          <a:solidFill>
                            <a:srgbClr val="000000"/>
                          </a:solidFill>
                          <a:latin typeface="ＭＳ ゴシック"/>
                        </a:rPr>
                        <a:t>群　馬</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675</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784"/>
                    </a:solidFill>
                  </a:tcPr>
                </a:tc>
                <a:tc>
                  <a:txBody>
                    <a:bodyPr/>
                    <a:lstStyle/>
                    <a:p>
                      <a:pPr algn="ctr" fontAlgn="ctr"/>
                      <a:r>
                        <a:rPr lang="ja-JP" altLang="en-US" sz="2800" b="0" i="0" u="none" strike="noStrike">
                          <a:solidFill>
                            <a:srgbClr val="000000"/>
                          </a:solidFill>
                          <a:latin typeface="ＭＳ ゴシック"/>
                        </a:rPr>
                        <a:t>静　岡</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711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B57A"/>
                    </a:solidFill>
                  </a:tcPr>
                </a:tc>
                <a:tc>
                  <a:txBody>
                    <a:bodyPr/>
                    <a:lstStyle/>
                    <a:p>
                      <a:pPr algn="ctr" fontAlgn="ctr"/>
                      <a:r>
                        <a:rPr lang="ja-JP" altLang="en-US" sz="2800" b="0" i="0" u="none" strike="noStrike" dirty="0">
                          <a:solidFill>
                            <a:srgbClr val="000000"/>
                          </a:solidFill>
                          <a:latin typeface="ＭＳ ゴシック"/>
                        </a:rPr>
                        <a:t>広　島</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683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C81"/>
                    </a:solidFill>
                  </a:tcPr>
                </a:tc>
                <a:tc>
                  <a:txBody>
                    <a:bodyPr/>
                    <a:lstStyle/>
                    <a:p>
                      <a:pPr algn="ctr" fontAlgn="ctr"/>
                      <a:r>
                        <a:rPr lang="ja-JP" altLang="en-US" sz="2800" b="0" i="0" u="none" strike="noStrike">
                          <a:solidFill>
                            <a:srgbClr val="000000"/>
                          </a:solidFill>
                          <a:latin typeface="ＭＳ ゴシック"/>
                        </a:rPr>
                        <a:t>鹿児島</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627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r>
              <a:tr h="452441">
                <a:tc>
                  <a:txBody>
                    <a:bodyPr/>
                    <a:lstStyle/>
                    <a:p>
                      <a:pPr algn="ctr" fontAlgn="ctr"/>
                      <a:r>
                        <a:rPr lang="ja-JP" altLang="en-US" sz="2800" b="0" i="0" u="none" strike="noStrike">
                          <a:solidFill>
                            <a:srgbClr val="000000"/>
                          </a:solidFill>
                          <a:latin typeface="ＭＳ ゴシック"/>
                        </a:rPr>
                        <a:t>埼　玉</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722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A677"/>
                    </a:solidFill>
                  </a:tcPr>
                </a:tc>
                <a:tc>
                  <a:txBody>
                    <a:bodyPr/>
                    <a:lstStyle/>
                    <a:p>
                      <a:pPr algn="ctr" fontAlgn="ctr"/>
                      <a:r>
                        <a:rPr lang="ja-JP" altLang="en-US" sz="2800" b="0" i="0" u="none" strike="noStrike">
                          <a:solidFill>
                            <a:srgbClr val="000000"/>
                          </a:solidFill>
                          <a:latin typeface="ＭＳ ゴシック"/>
                        </a:rPr>
                        <a:t>愛　知</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731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9A75"/>
                    </a:solidFill>
                  </a:tcPr>
                </a:tc>
                <a:tc>
                  <a:txBody>
                    <a:bodyPr/>
                    <a:lstStyle/>
                    <a:p>
                      <a:pPr algn="ctr" fontAlgn="ctr"/>
                      <a:r>
                        <a:rPr lang="ja-JP" altLang="en-US" sz="2800" b="0" i="0" u="none" strike="noStrike">
                          <a:solidFill>
                            <a:srgbClr val="000000"/>
                          </a:solidFill>
                          <a:latin typeface="ＭＳ ゴシック"/>
                        </a:rPr>
                        <a:t>山　口</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668</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E783"/>
                    </a:solidFill>
                  </a:tcPr>
                </a:tc>
                <a:tc>
                  <a:txBody>
                    <a:bodyPr/>
                    <a:lstStyle/>
                    <a:p>
                      <a:pPr algn="ctr" fontAlgn="ctr"/>
                      <a:r>
                        <a:rPr lang="ja-JP" altLang="en-US" sz="2800" b="0" i="0" u="none" strike="noStrike">
                          <a:solidFill>
                            <a:srgbClr val="000000"/>
                          </a:solidFill>
                          <a:latin typeface="ＭＳ ゴシック"/>
                        </a:rPr>
                        <a:t>沖　縄</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627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r>
              <a:tr h="452441">
                <a:tc>
                  <a:txBody>
                    <a:bodyPr/>
                    <a:lstStyle/>
                    <a:p>
                      <a:pPr algn="ctr" fontAlgn="ctr"/>
                      <a:r>
                        <a:rPr lang="ja-JP" altLang="en-US" sz="2800" b="0" i="0" u="none" strike="noStrike">
                          <a:solidFill>
                            <a:srgbClr val="000000"/>
                          </a:solidFill>
                          <a:latin typeface="ＭＳ ゴシック"/>
                        </a:rPr>
                        <a:t>千　葉</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723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A577"/>
                    </a:solidFill>
                  </a:tcPr>
                </a:tc>
                <a:tc>
                  <a:txBody>
                    <a:bodyPr/>
                    <a:lstStyle/>
                    <a:p>
                      <a:pPr algn="ctr" fontAlgn="ctr"/>
                      <a:r>
                        <a:rPr lang="ja-JP" altLang="en-US" sz="2800" b="0" i="0" u="none" strike="noStrike">
                          <a:solidFill>
                            <a:srgbClr val="000000"/>
                          </a:solidFill>
                          <a:latin typeface="ＭＳ ゴシック"/>
                        </a:rPr>
                        <a:t>三　重</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701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37D"/>
                    </a:solidFill>
                  </a:tcPr>
                </a:tc>
                <a:tc>
                  <a:txBody>
                    <a:bodyPr/>
                    <a:lstStyle/>
                    <a:p>
                      <a:pPr algn="ctr" fontAlgn="ctr"/>
                      <a:r>
                        <a:rPr lang="ja-JP" altLang="en-US" sz="2800" b="0" i="0" u="none" strike="noStrike">
                          <a:solidFill>
                            <a:srgbClr val="000000"/>
                          </a:solidFill>
                          <a:latin typeface="ＭＳ ゴシック"/>
                        </a:rPr>
                        <a:t>徳　島</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632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4C37C"/>
                    </a:solidFill>
                  </a:tcPr>
                </a:tc>
                <a:tc>
                  <a:txBody>
                    <a:bodyPr/>
                    <a:lstStyle/>
                    <a:p>
                      <a:pPr algn="ctr" fontAlgn="ctr"/>
                      <a:r>
                        <a:rPr lang="ja-JP" altLang="en-US" sz="2800" b="0" i="0" u="none" strike="noStrike">
                          <a:solidFill>
                            <a:srgbClr val="000000"/>
                          </a:solidFill>
                          <a:latin typeface="ＭＳ ゴシック"/>
                        </a:rPr>
                        <a:t>平　均</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dirty="0">
                          <a:solidFill>
                            <a:srgbClr val="000000"/>
                          </a:solidFill>
                          <a:latin typeface="ＭＳ ゴシック"/>
                        </a:rPr>
                        <a:t>703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07C"/>
                    </a:solidFill>
                  </a:tcPr>
                </a:tc>
              </a:tr>
            </a:tbl>
          </a:graphicData>
        </a:graphic>
      </p:graphicFrame>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5"/>
          <p:cNvGraphicFramePr>
            <a:graphicFrameLocks/>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03"/>
          <p:cNvSpPr>
            <a:spLocks noGrp="1" noChangeArrowheads="1"/>
          </p:cNvSpPr>
          <p:nvPr>
            <p:ph type="title"/>
          </p:nvPr>
        </p:nvSpPr>
        <p:spPr>
          <a:xfrm>
            <a:off x="463550" y="0"/>
            <a:ext cx="8223250" cy="1071563"/>
          </a:xfrm>
        </p:spPr>
        <p:txBody>
          <a:bodyPr/>
          <a:lstStyle/>
          <a:p>
            <a:pPr algn="ctr"/>
            <a:r>
              <a:rPr lang="ja-JP" altLang="en-US" dirty="0" smtClean="0">
                <a:ea typeface="ＭＳ Ｐゴシック" charset="-128"/>
              </a:rPr>
              <a:t>都道府県の最低賃金（時間額）</a:t>
            </a:r>
          </a:p>
        </p:txBody>
      </p:sp>
      <p:graphicFrame>
        <p:nvGraphicFramePr>
          <p:cNvPr id="4" name="表 3"/>
          <p:cNvGraphicFramePr>
            <a:graphicFrameLocks noGrp="1"/>
          </p:cNvGraphicFramePr>
          <p:nvPr/>
        </p:nvGraphicFramePr>
        <p:xfrm>
          <a:off x="142844" y="1214418"/>
          <a:ext cx="8858312" cy="5357856"/>
        </p:xfrm>
        <a:graphic>
          <a:graphicData uri="http://schemas.openxmlformats.org/drawingml/2006/table">
            <a:tbl>
              <a:tblPr/>
              <a:tblGrid>
                <a:gridCol w="1245700"/>
                <a:gridCol w="968878"/>
                <a:gridCol w="1245700"/>
                <a:gridCol w="968878"/>
                <a:gridCol w="1245700"/>
                <a:gridCol w="968878"/>
                <a:gridCol w="1245700"/>
                <a:gridCol w="968878"/>
              </a:tblGrid>
              <a:tr h="446488">
                <a:tc>
                  <a:txBody>
                    <a:bodyPr/>
                    <a:lstStyle/>
                    <a:p>
                      <a:pPr algn="ctr" fontAlgn="ctr"/>
                      <a:r>
                        <a:rPr lang="ja-JP" altLang="en-US" sz="2800" b="0" i="0" u="none" strike="noStrike" dirty="0">
                          <a:solidFill>
                            <a:srgbClr val="000000"/>
                          </a:solidFill>
                          <a:latin typeface="ＭＳ ゴシック"/>
                        </a:rPr>
                        <a:t>東　京</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766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ja-JP" altLang="en-US" sz="2800" b="0" i="0" u="none" strike="noStrike">
                          <a:solidFill>
                            <a:srgbClr val="000000"/>
                          </a:solidFill>
                          <a:latin typeface="ＭＳ ゴシック"/>
                        </a:rPr>
                        <a:t>滋　賀</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691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17F"/>
                    </a:solidFill>
                  </a:tcPr>
                </a:tc>
                <a:tc>
                  <a:txBody>
                    <a:bodyPr/>
                    <a:lstStyle/>
                    <a:p>
                      <a:pPr algn="ctr" fontAlgn="ctr"/>
                      <a:r>
                        <a:rPr lang="ja-JP" altLang="en-US" sz="2800" b="0" i="0" u="none" strike="noStrike">
                          <a:solidFill>
                            <a:srgbClr val="000000"/>
                          </a:solidFill>
                          <a:latin typeface="ＭＳ ゴシック"/>
                        </a:rPr>
                        <a:t>福　井</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670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E983"/>
                    </a:solidFill>
                  </a:tcPr>
                </a:tc>
                <a:tc>
                  <a:txBody>
                    <a:bodyPr/>
                    <a:lstStyle/>
                    <a:p>
                      <a:pPr algn="ctr" fontAlgn="ctr"/>
                      <a:r>
                        <a:rPr lang="ja-JP" altLang="en-US" sz="2800" b="0" i="0" u="none" strike="noStrike">
                          <a:solidFill>
                            <a:srgbClr val="000000"/>
                          </a:solidFill>
                          <a:latin typeface="ＭＳ ゴシック"/>
                        </a:rPr>
                        <a:t>大　分</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630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DC17B"/>
                    </a:solidFill>
                  </a:tcPr>
                </a:tc>
              </a:tr>
              <a:tr h="446488">
                <a:tc>
                  <a:txBody>
                    <a:bodyPr/>
                    <a:lstStyle/>
                    <a:p>
                      <a:pPr algn="ctr" fontAlgn="ctr"/>
                      <a:r>
                        <a:rPr lang="ja-JP" altLang="en-US" sz="2800" b="0" i="0" u="none" strike="noStrike" dirty="0">
                          <a:solidFill>
                            <a:srgbClr val="000000"/>
                          </a:solidFill>
                          <a:latin typeface="ＭＳ ゴシック"/>
                        </a:rPr>
                        <a:t>神奈川</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766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ja-JP" altLang="en-US" sz="2800" b="0" i="0" u="none" strike="noStrike">
                          <a:solidFill>
                            <a:srgbClr val="000000"/>
                          </a:solidFill>
                          <a:latin typeface="ＭＳ ゴシック"/>
                        </a:rPr>
                        <a:t>栃　木</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683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C81"/>
                    </a:solidFill>
                  </a:tcPr>
                </a:tc>
                <a:tc>
                  <a:txBody>
                    <a:bodyPr/>
                    <a:lstStyle/>
                    <a:p>
                      <a:pPr algn="ctr" fontAlgn="ctr"/>
                      <a:r>
                        <a:rPr lang="ja-JP" altLang="en-US" sz="2800" b="0" i="0" u="none" strike="noStrike">
                          <a:solidFill>
                            <a:srgbClr val="000000"/>
                          </a:solidFill>
                          <a:latin typeface="ＭＳ ゴシック"/>
                        </a:rPr>
                        <a:t>新　潟</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669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6E883"/>
                    </a:solidFill>
                  </a:tcPr>
                </a:tc>
                <a:tc>
                  <a:txBody>
                    <a:bodyPr/>
                    <a:lstStyle/>
                    <a:p>
                      <a:pPr algn="ctr" fontAlgn="ctr"/>
                      <a:r>
                        <a:rPr lang="ja-JP" altLang="en-US" sz="2800" b="0" i="0" u="none" strike="noStrike">
                          <a:solidFill>
                            <a:srgbClr val="000000"/>
                          </a:solidFill>
                          <a:latin typeface="ＭＳ ゴシック"/>
                        </a:rPr>
                        <a:t>秋　田</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629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AC07B"/>
                    </a:solidFill>
                  </a:tcPr>
                </a:tc>
              </a:tr>
              <a:tr h="446488">
                <a:tc>
                  <a:txBody>
                    <a:bodyPr/>
                    <a:lstStyle/>
                    <a:p>
                      <a:pPr algn="ctr" fontAlgn="ctr"/>
                      <a:r>
                        <a:rPr lang="ja-JP" altLang="en-US" sz="2800" b="0" i="0" u="none" strike="noStrike">
                          <a:solidFill>
                            <a:srgbClr val="000000"/>
                          </a:solidFill>
                          <a:latin typeface="ＭＳ ゴシック"/>
                        </a:rPr>
                        <a:t>大　阪</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748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8270"/>
                    </a:solidFill>
                  </a:tcPr>
                </a:tc>
                <a:tc>
                  <a:txBody>
                    <a:bodyPr/>
                    <a:lstStyle/>
                    <a:p>
                      <a:pPr algn="ctr" fontAlgn="ctr"/>
                      <a:r>
                        <a:rPr lang="ja-JP" altLang="en-US" sz="2800" b="0" i="0" u="none" strike="noStrike">
                          <a:solidFill>
                            <a:srgbClr val="000000"/>
                          </a:solidFill>
                          <a:latin typeface="ＭＳ ゴシック"/>
                        </a:rPr>
                        <a:t>広　島</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683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C81"/>
                    </a:solidFill>
                  </a:tcPr>
                </a:tc>
                <a:tc>
                  <a:txBody>
                    <a:bodyPr/>
                    <a:lstStyle/>
                    <a:p>
                      <a:pPr algn="ctr" fontAlgn="ctr"/>
                      <a:r>
                        <a:rPr lang="ja-JP" altLang="en-US" sz="2800" b="0" i="0" u="none" strike="noStrike">
                          <a:solidFill>
                            <a:srgbClr val="000000"/>
                          </a:solidFill>
                          <a:latin typeface="ＭＳ ゴシック"/>
                        </a:rPr>
                        <a:t>岡　山</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669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6E883"/>
                    </a:solidFill>
                  </a:tcPr>
                </a:tc>
                <a:tc>
                  <a:txBody>
                    <a:bodyPr/>
                    <a:lstStyle/>
                    <a:p>
                      <a:pPr algn="ctr" fontAlgn="ctr"/>
                      <a:r>
                        <a:rPr lang="ja-JP" altLang="en-US" sz="2800" b="0" i="0" u="none" strike="noStrike">
                          <a:solidFill>
                            <a:srgbClr val="000000"/>
                          </a:solidFill>
                          <a:latin typeface="ＭＳ ゴシック"/>
                        </a:rPr>
                        <a:t>山　形</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629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AC07B"/>
                    </a:solidFill>
                  </a:tcPr>
                </a:tc>
              </a:tr>
              <a:tr h="446488">
                <a:tc>
                  <a:txBody>
                    <a:bodyPr/>
                    <a:lstStyle/>
                    <a:p>
                      <a:pPr algn="ctr" fontAlgn="ctr"/>
                      <a:r>
                        <a:rPr lang="ja-JP" altLang="en-US" sz="2800" b="0" i="0" u="none" strike="noStrike">
                          <a:solidFill>
                            <a:srgbClr val="000000"/>
                          </a:solidFill>
                          <a:latin typeface="ＭＳ ゴシック"/>
                        </a:rPr>
                        <a:t>愛　知</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731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9A75"/>
                    </a:solidFill>
                  </a:tcPr>
                </a:tc>
                <a:tc>
                  <a:txBody>
                    <a:bodyPr/>
                    <a:lstStyle/>
                    <a:p>
                      <a:pPr algn="ctr" fontAlgn="ctr"/>
                      <a:r>
                        <a:rPr lang="ja-JP" altLang="en-US" sz="2800" b="0" i="0" u="none" strike="noStrike">
                          <a:solidFill>
                            <a:srgbClr val="000000"/>
                          </a:solidFill>
                          <a:latin typeface="ＭＳ ゴシック"/>
                        </a:rPr>
                        <a:t>長　野</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680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082"/>
                    </a:solidFill>
                  </a:tcPr>
                </a:tc>
                <a:tc>
                  <a:txBody>
                    <a:bodyPr/>
                    <a:lstStyle/>
                    <a:p>
                      <a:pPr algn="ctr" fontAlgn="ctr"/>
                      <a:r>
                        <a:rPr lang="ja-JP" altLang="en-US" sz="2800" b="0" i="0" u="none" strike="noStrike">
                          <a:solidFill>
                            <a:srgbClr val="000000"/>
                          </a:solidFill>
                          <a:latin typeface="ＭＳ ゴシック"/>
                        </a:rPr>
                        <a:t>山　口</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668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E783"/>
                    </a:solidFill>
                  </a:tcPr>
                </a:tc>
                <a:tc>
                  <a:txBody>
                    <a:bodyPr/>
                    <a:lstStyle/>
                    <a:p>
                      <a:pPr algn="ctr" fontAlgn="ctr"/>
                      <a:r>
                        <a:rPr lang="ja-JP" altLang="en-US" sz="2800" b="0" i="0" u="none" strike="noStrike">
                          <a:solidFill>
                            <a:srgbClr val="000000"/>
                          </a:solidFill>
                          <a:latin typeface="ＭＳ ゴシック"/>
                        </a:rPr>
                        <a:t>鳥　取</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629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AC07B"/>
                    </a:solidFill>
                  </a:tcPr>
                </a:tc>
              </a:tr>
              <a:tr h="446488">
                <a:tc>
                  <a:txBody>
                    <a:bodyPr/>
                    <a:lstStyle/>
                    <a:p>
                      <a:pPr algn="ctr" fontAlgn="ctr"/>
                      <a:r>
                        <a:rPr lang="ja-JP" altLang="en-US" sz="2800" b="0" i="0" u="none" strike="noStrike">
                          <a:solidFill>
                            <a:srgbClr val="000000"/>
                          </a:solidFill>
                          <a:latin typeface="ＭＳ ゴシック"/>
                        </a:rPr>
                        <a:t>千　葉</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723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A577"/>
                    </a:solidFill>
                  </a:tcPr>
                </a:tc>
                <a:tc>
                  <a:txBody>
                    <a:bodyPr/>
                    <a:lstStyle/>
                    <a:p>
                      <a:pPr algn="ctr" fontAlgn="ctr"/>
                      <a:r>
                        <a:rPr lang="ja-JP" altLang="en-US" sz="2800" b="0" i="0" u="none" strike="noStrike">
                          <a:solidFill>
                            <a:srgbClr val="000000"/>
                          </a:solidFill>
                          <a:latin typeface="ＭＳ ゴシック"/>
                        </a:rPr>
                        <a:t>奈　良</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678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383"/>
                    </a:solidFill>
                  </a:tcPr>
                </a:tc>
                <a:tc>
                  <a:txBody>
                    <a:bodyPr/>
                    <a:lstStyle/>
                    <a:p>
                      <a:pPr algn="ctr" fontAlgn="ctr"/>
                      <a:r>
                        <a:rPr lang="ja-JP" altLang="en-US" sz="2800" b="0" i="0" u="none" strike="noStrike">
                          <a:solidFill>
                            <a:srgbClr val="000000"/>
                          </a:solidFill>
                          <a:latin typeface="ＭＳ ゴシック"/>
                        </a:rPr>
                        <a:t>北海道</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667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E683"/>
                    </a:solidFill>
                  </a:tcPr>
                </a:tc>
                <a:tc>
                  <a:txBody>
                    <a:bodyPr/>
                    <a:lstStyle/>
                    <a:p>
                      <a:pPr algn="ctr" fontAlgn="ctr"/>
                      <a:r>
                        <a:rPr lang="ja-JP" altLang="en-US" sz="2800" b="0" i="0" u="none" strike="noStrike">
                          <a:solidFill>
                            <a:srgbClr val="000000"/>
                          </a:solidFill>
                          <a:latin typeface="ＭＳ ゴシック"/>
                        </a:rPr>
                        <a:t>島　根</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629</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AC07B"/>
                    </a:solidFill>
                  </a:tcPr>
                </a:tc>
              </a:tr>
              <a:tr h="446488">
                <a:tc>
                  <a:txBody>
                    <a:bodyPr/>
                    <a:lstStyle/>
                    <a:p>
                      <a:pPr algn="ctr" fontAlgn="ctr"/>
                      <a:r>
                        <a:rPr lang="ja-JP" altLang="en-US" sz="2800" b="0" i="0" u="none" strike="noStrike">
                          <a:solidFill>
                            <a:srgbClr val="000000"/>
                          </a:solidFill>
                          <a:latin typeface="ＭＳ ゴシック"/>
                        </a:rPr>
                        <a:t>埼　玉</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722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A677"/>
                    </a:solidFill>
                  </a:tcPr>
                </a:tc>
                <a:tc>
                  <a:txBody>
                    <a:bodyPr/>
                    <a:lstStyle/>
                    <a:p>
                      <a:pPr algn="ctr" fontAlgn="ctr"/>
                      <a:r>
                        <a:rPr lang="ja-JP" altLang="en-US" sz="2800" b="0" i="0" u="none" strike="noStrike">
                          <a:solidFill>
                            <a:srgbClr val="000000"/>
                          </a:solidFill>
                          <a:latin typeface="ＭＳ ゴシック"/>
                        </a:rPr>
                        <a:t>富　山</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677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483"/>
                    </a:solidFill>
                  </a:tcPr>
                </a:tc>
                <a:tc>
                  <a:txBody>
                    <a:bodyPr/>
                    <a:lstStyle/>
                    <a:p>
                      <a:pPr algn="ctr" fontAlgn="ctr"/>
                      <a:r>
                        <a:rPr lang="ja-JP" altLang="en-US" sz="2800" b="0" i="0" u="none" strike="noStrike">
                          <a:solidFill>
                            <a:srgbClr val="000000"/>
                          </a:solidFill>
                          <a:latin typeface="ＭＳ ゴシック"/>
                        </a:rPr>
                        <a:t>宮　城</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653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ED880"/>
                    </a:solidFill>
                  </a:tcPr>
                </a:tc>
                <a:tc>
                  <a:txBody>
                    <a:bodyPr/>
                    <a:lstStyle/>
                    <a:p>
                      <a:pPr algn="ctr" fontAlgn="ctr"/>
                      <a:r>
                        <a:rPr lang="ja-JP" altLang="en-US" sz="2800" b="0" i="0" u="none" strike="noStrike">
                          <a:solidFill>
                            <a:srgbClr val="000000"/>
                          </a:solidFill>
                          <a:latin typeface="ＭＳ ゴシック"/>
                        </a:rPr>
                        <a:t>岩　手</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628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BF7B"/>
                    </a:solidFill>
                  </a:tcPr>
                </a:tc>
              </a:tr>
              <a:tr h="446488">
                <a:tc>
                  <a:txBody>
                    <a:bodyPr/>
                    <a:lstStyle/>
                    <a:p>
                      <a:pPr algn="ctr" fontAlgn="ctr"/>
                      <a:r>
                        <a:rPr lang="ja-JP" altLang="en-US" sz="2800" b="0" i="0" u="none" strike="noStrike" dirty="0">
                          <a:solidFill>
                            <a:srgbClr val="000000"/>
                          </a:solidFill>
                          <a:latin typeface="ＭＳ ゴシック"/>
                        </a:rPr>
                        <a:t>京　都</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717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AD78"/>
                    </a:solidFill>
                  </a:tcPr>
                </a:tc>
                <a:tc>
                  <a:txBody>
                    <a:bodyPr/>
                    <a:lstStyle/>
                    <a:p>
                      <a:pPr algn="ctr" fontAlgn="ctr"/>
                      <a:r>
                        <a:rPr lang="ja-JP" altLang="en-US" sz="2800" b="0" i="0" u="none" strike="noStrike">
                          <a:solidFill>
                            <a:srgbClr val="000000"/>
                          </a:solidFill>
                          <a:latin typeface="ＭＳ ゴシック"/>
                        </a:rPr>
                        <a:t>茨　城</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676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583"/>
                    </a:solidFill>
                  </a:tcPr>
                </a:tc>
                <a:tc>
                  <a:txBody>
                    <a:bodyPr/>
                    <a:lstStyle/>
                    <a:p>
                      <a:pPr algn="ctr" fontAlgn="ctr"/>
                      <a:r>
                        <a:rPr lang="ja-JP" altLang="en-US" sz="2800" b="0" i="0" u="none" strike="noStrike">
                          <a:solidFill>
                            <a:srgbClr val="000000"/>
                          </a:solidFill>
                          <a:latin typeface="ＭＳ ゴシック"/>
                        </a:rPr>
                        <a:t>香　川</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651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67F"/>
                    </a:solidFill>
                  </a:tcPr>
                </a:tc>
                <a:tc>
                  <a:txBody>
                    <a:bodyPr/>
                    <a:lstStyle/>
                    <a:p>
                      <a:pPr algn="ctr" fontAlgn="ctr"/>
                      <a:r>
                        <a:rPr lang="ja-JP" altLang="en-US" sz="2800" b="0" i="0" u="none" strike="noStrike">
                          <a:solidFill>
                            <a:srgbClr val="000000"/>
                          </a:solidFill>
                          <a:latin typeface="ＭＳ ゴシック"/>
                        </a:rPr>
                        <a:t>佐　賀</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628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BF7B"/>
                    </a:solidFill>
                  </a:tcPr>
                </a:tc>
              </a:tr>
              <a:tr h="446488">
                <a:tc>
                  <a:txBody>
                    <a:bodyPr/>
                    <a:lstStyle/>
                    <a:p>
                      <a:pPr algn="ctr" fontAlgn="ctr"/>
                      <a:r>
                        <a:rPr lang="ja-JP" altLang="en-US" sz="2800" b="0" i="0" u="none" strike="noStrike">
                          <a:solidFill>
                            <a:srgbClr val="000000"/>
                          </a:solidFill>
                          <a:latin typeface="ＭＳ ゴシック"/>
                        </a:rPr>
                        <a:t>兵　庫</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712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47A"/>
                    </a:solidFill>
                  </a:tcPr>
                </a:tc>
                <a:tc>
                  <a:txBody>
                    <a:bodyPr/>
                    <a:lstStyle/>
                    <a:p>
                      <a:pPr algn="ctr" fontAlgn="ctr"/>
                      <a:r>
                        <a:rPr lang="ja-JP" altLang="en-US" sz="2800" b="0" i="0" u="none" strike="noStrike">
                          <a:solidFill>
                            <a:srgbClr val="000000"/>
                          </a:solidFill>
                          <a:latin typeface="ＭＳ ゴシック"/>
                        </a:rPr>
                        <a:t>山　梨</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676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583"/>
                    </a:solidFill>
                  </a:tcPr>
                </a:tc>
                <a:tc>
                  <a:txBody>
                    <a:bodyPr/>
                    <a:lstStyle/>
                    <a:p>
                      <a:pPr algn="ctr" fontAlgn="ctr"/>
                      <a:r>
                        <a:rPr lang="ja-JP" altLang="en-US" sz="2800" b="0" i="0" u="none" strike="noStrike">
                          <a:solidFill>
                            <a:srgbClr val="000000"/>
                          </a:solidFill>
                          <a:latin typeface="ＭＳ ゴシック"/>
                        </a:rPr>
                        <a:t>福　島</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641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CC7D"/>
                    </a:solidFill>
                  </a:tcPr>
                </a:tc>
                <a:tc>
                  <a:txBody>
                    <a:bodyPr/>
                    <a:lstStyle/>
                    <a:p>
                      <a:pPr algn="ctr" fontAlgn="ctr"/>
                      <a:r>
                        <a:rPr lang="ja-JP" altLang="en-US" sz="2800" b="0" i="0" u="none" strike="noStrike">
                          <a:solidFill>
                            <a:srgbClr val="000000"/>
                          </a:solidFill>
                          <a:latin typeface="ＭＳ ゴシック"/>
                        </a:rPr>
                        <a:t>長　崎</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628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BF7B"/>
                    </a:solidFill>
                  </a:tcPr>
                </a:tc>
              </a:tr>
              <a:tr h="446488">
                <a:tc>
                  <a:txBody>
                    <a:bodyPr/>
                    <a:lstStyle/>
                    <a:p>
                      <a:pPr algn="ctr" fontAlgn="ctr"/>
                      <a:r>
                        <a:rPr lang="ja-JP" altLang="en-US" sz="2800" b="0" i="0" u="none" strike="noStrike">
                          <a:solidFill>
                            <a:srgbClr val="000000"/>
                          </a:solidFill>
                          <a:latin typeface="ＭＳ ゴシック"/>
                        </a:rPr>
                        <a:t>静　岡</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711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B57A"/>
                    </a:solidFill>
                  </a:tcPr>
                </a:tc>
                <a:tc>
                  <a:txBody>
                    <a:bodyPr/>
                    <a:lstStyle/>
                    <a:p>
                      <a:pPr algn="ctr" fontAlgn="ctr"/>
                      <a:r>
                        <a:rPr lang="ja-JP" altLang="en-US" sz="2800" b="0" i="0" u="none" strike="noStrike">
                          <a:solidFill>
                            <a:srgbClr val="000000"/>
                          </a:solidFill>
                          <a:latin typeface="ＭＳ ゴシック"/>
                        </a:rPr>
                        <a:t>群　馬</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675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784"/>
                    </a:solidFill>
                  </a:tcPr>
                </a:tc>
                <a:tc>
                  <a:txBody>
                    <a:bodyPr/>
                    <a:lstStyle/>
                    <a:p>
                      <a:pPr algn="ctr" fontAlgn="ctr"/>
                      <a:r>
                        <a:rPr lang="ja-JP" altLang="en-US" sz="2800" b="0" i="0" u="none" strike="noStrike">
                          <a:solidFill>
                            <a:srgbClr val="000000"/>
                          </a:solidFill>
                          <a:latin typeface="ＭＳ ゴシック"/>
                        </a:rPr>
                        <a:t>徳　島</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632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4C37C"/>
                    </a:solidFill>
                  </a:tcPr>
                </a:tc>
                <a:tc>
                  <a:txBody>
                    <a:bodyPr/>
                    <a:lstStyle/>
                    <a:p>
                      <a:pPr algn="ctr" fontAlgn="ctr"/>
                      <a:r>
                        <a:rPr lang="ja-JP" altLang="en-US" sz="2800" b="0" i="0" u="none" strike="noStrike">
                          <a:solidFill>
                            <a:srgbClr val="000000"/>
                          </a:solidFill>
                          <a:latin typeface="ＭＳ ゴシック"/>
                        </a:rPr>
                        <a:t>熊　本</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628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BF7B"/>
                    </a:solidFill>
                  </a:tcPr>
                </a:tc>
              </a:tr>
              <a:tr h="446488">
                <a:tc>
                  <a:txBody>
                    <a:bodyPr/>
                    <a:lstStyle/>
                    <a:p>
                      <a:pPr algn="ctr" fontAlgn="ctr"/>
                      <a:r>
                        <a:rPr lang="ja-JP" altLang="en-US" sz="2800" b="0" i="0" u="none" strike="noStrike">
                          <a:solidFill>
                            <a:srgbClr val="000000"/>
                          </a:solidFill>
                          <a:latin typeface="ＭＳ ゴシック"/>
                        </a:rPr>
                        <a:t>平　均</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703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07C"/>
                    </a:solidFill>
                  </a:tcPr>
                </a:tc>
                <a:tc>
                  <a:txBody>
                    <a:bodyPr/>
                    <a:lstStyle/>
                    <a:p>
                      <a:pPr algn="ctr" fontAlgn="ctr"/>
                      <a:r>
                        <a:rPr lang="ja-JP" altLang="en-US" sz="2800" b="0" i="0" u="none" strike="noStrike">
                          <a:solidFill>
                            <a:srgbClr val="000000"/>
                          </a:solidFill>
                          <a:latin typeface="ＭＳ ゴシック"/>
                        </a:rPr>
                        <a:t>福　岡</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675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784"/>
                    </a:solidFill>
                  </a:tcPr>
                </a:tc>
                <a:tc>
                  <a:txBody>
                    <a:bodyPr/>
                    <a:lstStyle/>
                    <a:p>
                      <a:pPr algn="ctr" fontAlgn="ctr"/>
                      <a:r>
                        <a:rPr lang="ja-JP" altLang="en-US" sz="2800" b="0" i="0" u="none" strike="noStrike">
                          <a:solidFill>
                            <a:srgbClr val="000000"/>
                          </a:solidFill>
                          <a:latin typeface="ＭＳ ゴシック"/>
                        </a:rPr>
                        <a:t>愛　媛</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631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C27B"/>
                    </a:solidFill>
                  </a:tcPr>
                </a:tc>
                <a:tc>
                  <a:txBody>
                    <a:bodyPr/>
                    <a:lstStyle/>
                    <a:p>
                      <a:pPr algn="ctr" fontAlgn="ctr"/>
                      <a:r>
                        <a:rPr lang="ja-JP" altLang="en-US" sz="2800" b="0" i="0" u="none" strike="noStrike">
                          <a:solidFill>
                            <a:srgbClr val="000000"/>
                          </a:solidFill>
                          <a:latin typeface="ＭＳ ゴシック"/>
                        </a:rPr>
                        <a:t>宮　崎</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627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r>
              <a:tr h="446488">
                <a:tc>
                  <a:txBody>
                    <a:bodyPr/>
                    <a:lstStyle/>
                    <a:p>
                      <a:pPr algn="ctr" fontAlgn="ctr"/>
                      <a:r>
                        <a:rPr lang="ja-JP" altLang="en-US" sz="2800" b="0" i="0" u="none" strike="noStrike">
                          <a:solidFill>
                            <a:srgbClr val="000000"/>
                          </a:solidFill>
                          <a:latin typeface="ＭＳ ゴシック"/>
                        </a:rPr>
                        <a:t>三　重</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701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37D"/>
                    </a:solidFill>
                  </a:tcPr>
                </a:tc>
                <a:tc>
                  <a:txBody>
                    <a:bodyPr/>
                    <a:lstStyle/>
                    <a:p>
                      <a:pPr algn="ctr" fontAlgn="ctr"/>
                      <a:r>
                        <a:rPr lang="ja-JP" altLang="en-US" sz="2800" b="0" i="0" u="none" strike="noStrike">
                          <a:solidFill>
                            <a:srgbClr val="000000"/>
                          </a:solidFill>
                          <a:latin typeface="ＭＳ ゴシック"/>
                        </a:rPr>
                        <a:t>石　川</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673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984"/>
                    </a:solidFill>
                  </a:tcPr>
                </a:tc>
                <a:tc>
                  <a:txBody>
                    <a:bodyPr/>
                    <a:lstStyle/>
                    <a:p>
                      <a:pPr algn="ctr" fontAlgn="ctr"/>
                      <a:r>
                        <a:rPr lang="ja-JP" altLang="en-US" sz="2800" b="0" i="0" u="none" strike="noStrike">
                          <a:solidFill>
                            <a:srgbClr val="000000"/>
                          </a:solidFill>
                          <a:latin typeface="ＭＳ ゴシック"/>
                        </a:rPr>
                        <a:t>青　森</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630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DC17B"/>
                    </a:solidFill>
                  </a:tcPr>
                </a:tc>
                <a:tc>
                  <a:txBody>
                    <a:bodyPr/>
                    <a:lstStyle/>
                    <a:p>
                      <a:pPr algn="ctr" fontAlgn="ctr"/>
                      <a:r>
                        <a:rPr lang="ja-JP" altLang="en-US" sz="2800" b="0" i="0" u="none" strike="noStrike">
                          <a:solidFill>
                            <a:srgbClr val="000000"/>
                          </a:solidFill>
                          <a:latin typeface="ＭＳ ゴシック"/>
                        </a:rPr>
                        <a:t>鹿児島</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627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r>
              <a:tr h="446488">
                <a:tc>
                  <a:txBody>
                    <a:bodyPr/>
                    <a:lstStyle/>
                    <a:p>
                      <a:pPr algn="ctr" fontAlgn="ctr"/>
                      <a:r>
                        <a:rPr lang="ja-JP" altLang="en-US" sz="2800" b="0" i="0" u="none" strike="noStrike">
                          <a:solidFill>
                            <a:srgbClr val="000000"/>
                          </a:solidFill>
                          <a:latin typeface="ＭＳ ゴシック"/>
                        </a:rPr>
                        <a:t>岐　阜</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696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CA7E"/>
                    </a:solidFill>
                  </a:tcPr>
                </a:tc>
                <a:tc>
                  <a:txBody>
                    <a:bodyPr/>
                    <a:lstStyle/>
                    <a:p>
                      <a:pPr algn="ctr" fontAlgn="ctr"/>
                      <a:r>
                        <a:rPr lang="ja-JP" altLang="en-US" sz="2800" b="0" i="0" u="none" strike="noStrike">
                          <a:solidFill>
                            <a:srgbClr val="000000"/>
                          </a:solidFill>
                          <a:latin typeface="ＭＳ ゴシック"/>
                        </a:rPr>
                        <a:t>和歌山</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673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984"/>
                    </a:solidFill>
                  </a:tcPr>
                </a:tc>
                <a:tc>
                  <a:txBody>
                    <a:bodyPr/>
                    <a:lstStyle/>
                    <a:p>
                      <a:pPr algn="ctr" fontAlgn="ctr"/>
                      <a:r>
                        <a:rPr lang="ja-JP" altLang="en-US" sz="2800" b="0" i="0" u="none" strike="noStrike">
                          <a:solidFill>
                            <a:srgbClr val="000000"/>
                          </a:solidFill>
                          <a:latin typeface="ＭＳ ゴシック"/>
                        </a:rPr>
                        <a:t>高　知</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a:solidFill>
                            <a:srgbClr val="000000"/>
                          </a:solidFill>
                          <a:latin typeface="ＭＳ ゴシック"/>
                        </a:rPr>
                        <a:t>630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DC17B"/>
                    </a:solidFill>
                  </a:tcPr>
                </a:tc>
                <a:tc>
                  <a:txBody>
                    <a:bodyPr/>
                    <a:lstStyle/>
                    <a:p>
                      <a:pPr algn="ctr" fontAlgn="ctr"/>
                      <a:r>
                        <a:rPr lang="ja-JP" altLang="en-US" sz="2800" b="0" i="0" u="none" strike="noStrike">
                          <a:solidFill>
                            <a:srgbClr val="000000"/>
                          </a:solidFill>
                          <a:latin typeface="ＭＳ ゴシック"/>
                        </a:rPr>
                        <a:t>沖　縄</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800" b="0" i="0" u="none" strike="noStrike" dirty="0">
                          <a:solidFill>
                            <a:srgbClr val="000000"/>
                          </a:solidFill>
                          <a:latin typeface="ＭＳ ゴシック"/>
                        </a:rPr>
                        <a:t>627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r>
            </a:tbl>
          </a:graphicData>
        </a:graphic>
      </p:graphicFrame>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16"/>
          <p:cNvSpPr>
            <a:spLocks noGrp="1" noChangeArrowheads="1"/>
          </p:cNvSpPr>
          <p:nvPr>
            <p:ph type="title"/>
          </p:nvPr>
        </p:nvSpPr>
        <p:spPr>
          <a:xfrm>
            <a:off x="0" y="404813"/>
            <a:ext cx="9144000" cy="809609"/>
          </a:xfrm>
        </p:spPr>
        <p:txBody>
          <a:bodyPr>
            <a:normAutofit fontScale="90000"/>
          </a:bodyPr>
          <a:lstStyle/>
          <a:p>
            <a:pPr algn="ctr" eaLnBrk="1" hangingPunct="1"/>
            <a:r>
              <a:rPr lang="ja-JP" altLang="en-US" sz="4000" dirty="0" smtClean="0">
                <a:latin typeface="ＭＳ Ｐゴシック" charset="-128"/>
                <a:ea typeface="ＭＳ Ｐゴシック" charset="-128"/>
              </a:rPr>
              <a:t>千葉県内で最低賃金にどんな差があるか？</a:t>
            </a:r>
          </a:p>
        </p:txBody>
      </p:sp>
      <p:sp>
        <p:nvSpPr>
          <p:cNvPr id="2065" name="Rectangle 17"/>
          <p:cNvSpPr>
            <a:spLocks noGrp="1" noChangeArrowheads="1"/>
          </p:cNvSpPr>
          <p:nvPr>
            <p:ph type="body" idx="1"/>
          </p:nvPr>
        </p:nvSpPr>
        <p:spPr>
          <a:xfrm>
            <a:off x="914400" y="1571612"/>
            <a:ext cx="7772400" cy="4448188"/>
          </a:xfrm>
        </p:spPr>
        <p:txBody>
          <a:bodyPr/>
          <a:lstStyle/>
          <a:p>
            <a:pPr marL="609600" indent="-609600" eaLnBrk="1" hangingPunct="1">
              <a:lnSpc>
                <a:spcPct val="150000"/>
              </a:lnSpc>
              <a:buSzTx/>
              <a:buFont typeface="Wingdings" pitchFamily="2" charset="2"/>
              <a:buAutoNum type="arabicPeriod"/>
            </a:pPr>
            <a:r>
              <a:rPr lang="ja-JP" altLang="en-US" sz="3600" dirty="0" smtClean="0">
                <a:latin typeface="ＭＳ Ｐゴシック" charset="-128"/>
                <a:ea typeface="ＭＳ Ｐゴシック" charset="-128"/>
              </a:rPr>
              <a:t>年齢によって差がある。</a:t>
            </a:r>
          </a:p>
          <a:p>
            <a:pPr marL="609600" indent="-609600" eaLnBrk="1" hangingPunct="1">
              <a:lnSpc>
                <a:spcPct val="150000"/>
              </a:lnSpc>
              <a:buSzTx/>
              <a:buFont typeface="Wingdings" pitchFamily="2" charset="2"/>
              <a:buAutoNum type="arabicPeriod"/>
            </a:pPr>
            <a:r>
              <a:rPr lang="ja-JP" altLang="en-US" sz="3600" dirty="0" smtClean="0">
                <a:latin typeface="ＭＳ Ｐゴシック" charset="-128"/>
                <a:ea typeface="ＭＳ Ｐゴシック" charset="-128"/>
              </a:rPr>
              <a:t>働いた年数によって差がある。</a:t>
            </a:r>
          </a:p>
          <a:p>
            <a:pPr marL="609600" indent="-609600" eaLnBrk="1" hangingPunct="1">
              <a:lnSpc>
                <a:spcPct val="150000"/>
              </a:lnSpc>
              <a:buSzTx/>
              <a:buFont typeface="Wingdings" pitchFamily="2" charset="2"/>
              <a:buAutoNum type="arabicPeriod"/>
            </a:pPr>
            <a:r>
              <a:rPr lang="ja-JP" altLang="en-US" sz="3600" dirty="0" smtClean="0">
                <a:latin typeface="ＭＳ Ｐゴシック" charset="-128"/>
                <a:ea typeface="ＭＳ Ｐゴシック" charset="-128"/>
              </a:rPr>
              <a:t>産業の違いによって差がある。</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65">
                                            <p:txEl>
                                              <p:pRg st="0" end="0"/>
                                            </p:txEl>
                                          </p:spTgt>
                                        </p:tgtEl>
                                        <p:attrNameLst>
                                          <p:attrName>style.visibility</p:attrName>
                                        </p:attrNameLst>
                                      </p:cBhvr>
                                      <p:to>
                                        <p:strVal val="visible"/>
                                      </p:to>
                                    </p:set>
                                    <p:anim calcmode="lin" valueType="num">
                                      <p:cBhvr additive="base">
                                        <p:cTn id="7" dur="500" fill="hold"/>
                                        <p:tgtEl>
                                          <p:spTgt spid="206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6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65">
                                            <p:txEl>
                                              <p:pRg st="1" end="1"/>
                                            </p:txEl>
                                          </p:spTgt>
                                        </p:tgtEl>
                                        <p:attrNameLst>
                                          <p:attrName>style.visibility</p:attrName>
                                        </p:attrNameLst>
                                      </p:cBhvr>
                                      <p:to>
                                        <p:strVal val="visible"/>
                                      </p:to>
                                    </p:set>
                                    <p:anim calcmode="lin" valueType="num">
                                      <p:cBhvr additive="base">
                                        <p:cTn id="13" dur="500" fill="hold"/>
                                        <p:tgtEl>
                                          <p:spTgt spid="206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6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65">
                                            <p:txEl>
                                              <p:pRg st="2" end="2"/>
                                            </p:txEl>
                                          </p:spTgt>
                                        </p:tgtEl>
                                        <p:attrNameLst>
                                          <p:attrName>style.visibility</p:attrName>
                                        </p:attrNameLst>
                                      </p:cBhvr>
                                      <p:to>
                                        <p:strVal val="visible"/>
                                      </p:to>
                                    </p:set>
                                    <p:anim calcmode="lin" valueType="num">
                                      <p:cBhvr additive="base">
                                        <p:cTn id="19" dur="500" fill="hold"/>
                                        <p:tgtEl>
                                          <p:spTgt spid="206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6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5" grpId="0" build="p"/>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69" name="Rectangle 21"/>
          <p:cNvSpPr>
            <a:spLocks noGrp="1" noChangeArrowheads="1"/>
          </p:cNvSpPr>
          <p:nvPr>
            <p:ph type="body" idx="1"/>
          </p:nvPr>
        </p:nvSpPr>
        <p:spPr/>
        <p:txBody>
          <a:bodyPr/>
          <a:lstStyle/>
          <a:p>
            <a:pPr eaLnBrk="1" hangingPunct="1">
              <a:buFont typeface="Wingdings" pitchFamily="2" charset="2"/>
              <a:buNone/>
            </a:pPr>
            <a:r>
              <a:rPr lang="ja-JP" altLang="en-US" sz="3600" dirty="0" smtClean="0">
                <a:latin typeface="ＭＳ Ｐゴシック" charset="-128"/>
                <a:ea typeface="ＭＳ Ｐゴシック" charset="-128"/>
              </a:rPr>
              <a:t>答：（３）産業の違いによって差がある。</a:t>
            </a:r>
          </a:p>
          <a:p>
            <a:pPr eaLnBrk="1" hangingPunct="1">
              <a:buFont typeface="Wingdings" pitchFamily="2" charset="2"/>
              <a:buNone/>
            </a:pPr>
            <a:endParaRPr lang="ja-JP" altLang="en-US" sz="3600" dirty="0" smtClean="0">
              <a:ea typeface="ＭＳ Ｐゴシック" charset="-128"/>
            </a:endParaRPr>
          </a:p>
          <a:p>
            <a:pPr eaLnBrk="1" hangingPunct="1"/>
            <a:r>
              <a:rPr lang="ja-JP" altLang="en-US" sz="3600" dirty="0" smtClean="0">
                <a:latin typeface="ＭＳ Ｐゴシック" charset="-128"/>
                <a:ea typeface="ＭＳ Ｐゴシック" charset="-128"/>
              </a:rPr>
              <a:t>どんな産業の人が高いのか？</a:t>
            </a:r>
          </a:p>
          <a:p>
            <a:pPr eaLnBrk="1" hangingPunct="1"/>
            <a:r>
              <a:rPr lang="ja-JP" altLang="en-US" sz="3600" dirty="0" smtClean="0">
                <a:latin typeface="ＭＳ Ｐゴシック" charset="-128"/>
                <a:ea typeface="ＭＳ Ｐゴシック" charset="-128"/>
              </a:rPr>
              <a:t>一番高いのはどんな産業か？</a:t>
            </a:r>
          </a:p>
        </p:txBody>
      </p:sp>
      <p:sp>
        <p:nvSpPr>
          <p:cNvPr id="54275" name="Rectangle 22"/>
          <p:cNvSpPr>
            <a:spLocks noGrp="1" noChangeArrowheads="1"/>
          </p:cNvSpPr>
          <p:nvPr>
            <p:ph type="title"/>
          </p:nvPr>
        </p:nvSpPr>
        <p:spPr>
          <a:xfrm>
            <a:off x="0" y="474663"/>
            <a:ext cx="9140825" cy="739759"/>
          </a:xfrm>
        </p:spPr>
        <p:txBody>
          <a:bodyPr>
            <a:normAutofit fontScale="90000"/>
          </a:bodyPr>
          <a:lstStyle/>
          <a:p>
            <a:pPr algn="ctr" eaLnBrk="1" hangingPunct="1"/>
            <a:r>
              <a:rPr lang="ja-JP" altLang="en-US" sz="4000" dirty="0" smtClean="0">
                <a:latin typeface="ＭＳ Ｐゴシック" charset="-128"/>
                <a:ea typeface="ＭＳ Ｐゴシック" charset="-128"/>
              </a:rPr>
              <a:t>千葉県内で最低賃金にどんな差があるか？</a:t>
            </a:r>
          </a:p>
        </p:txBody>
      </p:sp>
    </p:spTree>
  </p:cSld>
  <p:clrMapOvr>
    <a:masterClrMapping/>
  </p:clrMapOvr>
  <p:transition>
    <p:random/>
    <p:sndAc>
      <p:stSnd>
        <p:snd r:embed="rId3"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69">
                                            <p:txEl>
                                              <p:pRg st="0" end="0"/>
                                            </p:txEl>
                                          </p:spTgt>
                                        </p:tgtEl>
                                        <p:attrNameLst>
                                          <p:attrName>style.visibility</p:attrName>
                                        </p:attrNameLst>
                                      </p:cBhvr>
                                      <p:to>
                                        <p:strVal val="visible"/>
                                      </p:to>
                                    </p:set>
                                    <p:anim calcmode="lin" valueType="num">
                                      <p:cBhvr additive="base">
                                        <p:cTn id="7" dur="500" fill="hold"/>
                                        <p:tgtEl>
                                          <p:spTgt spid="206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6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69">
                                            <p:txEl>
                                              <p:pRg st="2" end="2"/>
                                            </p:txEl>
                                          </p:spTgt>
                                        </p:tgtEl>
                                        <p:attrNameLst>
                                          <p:attrName>style.visibility</p:attrName>
                                        </p:attrNameLst>
                                      </p:cBhvr>
                                      <p:to>
                                        <p:strVal val="visible"/>
                                      </p:to>
                                    </p:set>
                                    <p:anim calcmode="lin" valueType="num">
                                      <p:cBhvr additive="base">
                                        <p:cTn id="13" dur="500" fill="hold"/>
                                        <p:tgtEl>
                                          <p:spTgt spid="206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6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69">
                                            <p:txEl>
                                              <p:pRg st="3" end="3"/>
                                            </p:txEl>
                                          </p:spTgt>
                                        </p:tgtEl>
                                        <p:attrNameLst>
                                          <p:attrName>style.visibility</p:attrName>
                                        </p:attrNameLst>
                                      </p:cBhvr>
                                      <p:to>
                                        <p:strVal val="visible"/>
                                      </p:to>
                                    </p:set>
                                    <p:anim calcmode="lin" valueType="num">
                                      <p:cBhvr additive="base">
                                        <p:cTn id="19" dur="500" fill="hold"/>
                                        <p:tgtEl>
                                          <p:spTgt spid="206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6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9" grpId="0" build="p"/>
    </p:bld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表 2"/>
          <p:cNvGraphicFramePr>
            <a:graphicFrameLocks noGrp="1"/>
          </p:cNvGraphicFramePr>
          <p:nvPr/>
        </p:nvGraphicFramePr>
        <p:xfrm>
          <a:off x="142844" y="285725"/>
          <a:ext cx="8786874" cy="6286546"/>
        </p:xfrm>
        <a:graphic>
          <a:graphicData uri="http://schemas.openxmlformats.org/drawingml/2006/table">
            <a:tbl>
              <a:tblPr/>
              <a:tblGrid>
                <a:gridCol w="642942"/>
                <a:gridCol w="785818"/>
                <a:gridCol w="6565855"/>
                <a:gridCol w="792259"/>
              </a:tblGrid>
              <a:tr h="754947">
                <a:tc rowSpan="8">
                  <a:txBody>
                    <a:bodyPr/>
                    <a:lstStyle/>
                    <a:p>
                      <a:pPr algn="ctr" fontAlgn="ctr"/>
                      <a:r>
                        <a:rPr lang="ja-JP" altLang="en-US" sz="3200" b="0" i="0" u="none" strike="noStrike" dirty="0">
                          <a:solidFill>
                            <a:srgbClr val="000000"/>
                          </a:solidFill>
                          <a:latin typeface="ＭＳ ゴシック"/>
                        </a:rPr>
                        <a:t>千葉</a:t>
                      </a:r>
                    </a:p>
                  </a:txBody>
                  <a:tcPr marL="9071" marR="9071" marT="9071"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3200" b="0" i="0" u="none" strike="noStrike" dirty="0">
                          <a:solidFill>
                            <a:srgbClr val="000000"/>
                          </a:solidFill>
                          <a:latin typeface="ＭＳ ゴシック"/>
                        </a:rPr>
                        <a:t>地域別最低賃金</a:t>
                      </a:r>
                    </a:p>
                  </a:txBody>
                  <a:tcPr marL="9071" marR="9071" marT="907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altLang="ja-JP" sz="3200" b="0" i="0" u="none" strike="noStrike">
                          <a:solidFill>
                            <a:srgbClr val="000000"/>
                          </a:solidFill>
                          <a:latin typeface="ＭＳ ゴシック"/>
                        </a:rPr>
                        <a:t>723</a:t>
                      </a:r>
                    </a:p>
                  </a:txBody>
                  <a:tcPr marL="9071" marR="9071" marT="907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r>
              <a:tr h="754947">
                <a:tc vMerge="1">
                  <a:txBody>
                    <a:bodyPr/>
                    <a:lstStyle/>
                    <a:p>
                      <a:endParaRPr kumimoji="1" lang="ja-JP" altLang="en-US"/>
                    </a:p>
                  </a:txBody>
                  <a:tcPr/>
                </a:tc>
                <a:tc rowSpan="7">
                  <a:txBody>
                    <a:bodyPr/>
                    <a:lstStyle/>
                    <a:p>
                      <a:pPr algn="ctr" fontAlgn="ctr"/>
                      <a:r>
                        <a:rPr lang="ja-JP" altLang="en-US" sz="3200" b="0" i="0" u="none" strike="noStrike">
                          <a:solidFill>
                            <a:srgbClr val="000000"/>
                          </a:solidFill>
                          <a:latin typeface="ＭＳ ゴシック"/>
                        </a:rPr>
                        <a:t>産業別最低賃金</a:t>
                      </a:r>
                    </a:p>
                  </a:txBody>
                  <a:tcPr marL="9071" marR="9071" marT="9071"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3200" b="0" i="0" u="none" strike="noStrike">
                          <a:solidFill>
                            <a:srgbClr val="000000"/>
                          </a:solidFill>
                          <a:latin typeface="ＭＳ ゴシック"/>
                        </a:rPr>
                        <a:t>調味料製造業</a:t>
                      </a:r>
                    </a:p>
                  </a:txBody>
                  <a:tcPr marL="9071" marR="9071" marT="907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3200" b="0" i="0" u="none" strike="noStrike">
                          <a:solidFill>
                            <a:srgbClr val="000000"/>
                          </a:solidFill>
                          <a:latin typeface="ＭＳ ゴシック"/>
                        </a:rPr>
                        <a:t>795</a:t>
                      </a:r>
                    </a:p>
                  </a:txBody>
                  <a:tcPr marL="9071" marR="9071" marT="907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E983"/>
                    </a:solidFill>
                  </a:tcPr>
                </a:tc>
              </a:tr>
              <a:tr h="754947">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3200" b="0" i="0" u="none" strike="noStrike">
                          <a:solidFill>
                            <a:srgbClr val="000000"/>
                          </a:solidFill>
                          <a:latin typeface="ＭＳ ゴシック"/>
                        </a:rPr>
                        <a:t>鉄鋼業</a:t>
                      </a:r>
                    </a:p>
                  </a:txBody>
                  <a:tcPr marL="9071" marR="9071" marT="907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3200" b="0" i="0" u="none" strike="noStrike">
                          <a:solidFill>
                            <a:srgbClr val="000000"/>
                          </a:solidFill>
                          <a:latin typeface="ＭＳ ゴシック"/>
                        </a:rPr>
                        <a:t>819</a:t>
                      </a:r>
                    </a:p>
                  </a:txBody>
                  <a:tcPr marL="9071" marR="9071" marT="907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r>
              <a:tr h="754947">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3200" b="0" i="0" u="none" strike="noStrike">
                          <a:solidFill>
                            <a:srgbClr val="000000"/>
                          </a:solidFill>
                          <a:latin typeface="ＭＳ ゴシック"/>
                        </a:rPr>
                        <a:t>一般機械器具製造業</a:t>
                      </a:r>
                    </a:p>
                  </a:txBody>
                  <a:tcPr marL="9071" marR="9071" marT="907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3200" b="0" i="0" u="none" strike="noStrike">
                          <a:solidFill>
                            <a:srgbClr val="000000"/>
                          </a:solidFill>
                          <a:latin typeface="ＭＳ ゴシック"/>
                        </a:rPr>
                        <a:t>805</a:t>
                      </a:r>
                    </a:p>
                  </a:txBody>
                  <a:tcPr marL="9071" marR="9071" marT="907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BC7B"/>
                    </a:solidFill>
                  </a:tcPr>
                </a:tc>
              </a:tr>
              <a:tr h="1001917">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3200" b="0" i="0" u="none" strike="noStrike" dirty="0">
                          <a:solidFill>
                            <a:srgbClr val="000000"/>
                          </a:solidFill>
                          <a:latin typeface="ＭＳ ゴシック"/>
                        </a:rPr>
                        <a:t>電子部品・デバイス・電子回路、電気機械器具、情報通信機械器具製造業</a:t>
                      </a:r>
                    </a:p>
                  </a:txBody>
                  <a:tcPr marL="9071" marR="9071" marT="907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3200" b="0" i="0" u="none" strike="noStrike">
                          <a:solidFill>
                            <a:srgbClr val="000000"/>
                          </a:solidFill>
                          <a:latin typeface="ＭＳ ゴシック"/>
                        </a:rPr>
                        <a:t>813</a:t>
                      </a:r>
                    </a:p>
                  </a:txBody>
                  <a:tcPr marL="9071" marR="9071" marT="907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8D72"/>
                    </a:solidFill>
                  </a:tcPr>
                </a:tc>
              </a:tr>
              <a:tr h="754947">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3200" b="0" i="0" u="none" strike="noStrike">
                          <a:solidFill>
                            <a:srgbClr val="000000"/>
                          </a:solidFill>
                          <a:latin typeface="ＭＳ ゴシック"/>
                        </a:rPr>
                        <a:t>精密機械器具製造業</a:t>
                      </a:r>
                    </a:p>
                  </a:txBody>
                  <a:tcPr marL="9071" marR="9071" marT="907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3200" b="0" i="0" u="none" strike="noStrike">
                          <a:solidFill>
                            <a:srgbClr val="000000"/>
                          </a:solidFill>
                          <a:latin typeface="ＭＳ ゴシック"/>
                        </a:rPr>
                        <a:t>788</a:t>
                      </a:r>
                    </a:p>
                  </a:txBody>
                  <a:tcPr marL="9071" marR="9071" marT="907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582"/>
                    </a:solidFill>
                  </a:tcPr>
                </a:tc>
              </a:tr>
              <a:tr h="754947">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3200" b="0" i="0" u="none" strike="noStrike">
                          <a:solidFill>
                            <a:srgbClr val="000000"/>
                          </a:solidFill>
                          <a:latin typeface="ＭＳ ゴシック"/>
                        </a:rPr>
                        <a:t>各種商品小売業</a:t>
                      </a:r>
                    </a:p>
                  </a:txBody>
                  <a:tcPr marL="9071" marR="9071" marT="907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3200" b="0" i="0" u="none" strike="noStrike">
                          <a:solidFill>
                            <a:srgbClr val="000000"/>
                          </a:solidFill>
                          <a:latin typeface="ＭＳ ゴシック"/>
                        </a:rPr>
                        <a:t>767</a:t>
                      </a:r>
                    </a:p>
                  </a:txBody>
                  <a:tcPr marL="9071" marR="9071" marT="907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D880"/>
                    </a:solidFill>
                  </a:tcPr>
                </a:tc>
              </a:tr>
              <a:tr h="754947">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3200" b="0" i="0" u="none" strike="noStrike">
                          <a:solidFill>
                            <a:srgbClr val="000000"/>
                          </a:solidFill>
                          <a:latin typeface="ＭＳ ゴシック"/>
                        </a:rPr>
                        <a:t>自動車（新車）小売業</a:t>
                      </a:r>
                    </a:p>
                  </a:txBody>
                  <a:tcPr marL="9071" marR="9071" marT="907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3200" b="0" i="0" u="none" strike="noStrike" dirty="0">
                          <a:solidFill>
                            <a:srgbClr val="000000"/>
                          </a:solidFill>
                          <a:latin typeface="ＭＳ ゴシック"/>
                        </a:rPr>
                        <a:t>799</a:t>
                      </a:r>
                    </a:p>
                  </a:txBody>
                  <a:tcPr marL="9071" marR="9071" marT="907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082"/>
                    </a:solidFill>
                  </a:tcPr>
                </a:tc>
              </a:tr>
            </a:tbl>
          </a:graphicData>
        </a:graphic>
      </p:graphicFrame>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6"/>
          <p:cNvGraphicFramePr>
            <a:graphicFrameLocks/>
          </p:cNvGraphicFramePr>
          <p:nvPr/>
        </p:nvGraphicFramePr>
        <p:xfrm>
          <a:off x="214282" y="214290"/>
          <a:ext cx="8715436" cy="642942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random/>
    <p:sndAc>
      <p:stSnd>
        <p:snd r:embed="rId3" name="explode.wav"/>
      </p:stSnd>
    </p:sndAc>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9"/>
          <p:cNvGraphicFramePr>
            <a:graphicFrameLocks/>
          </p:cNvGraphicFramePr>
          <p:nvPr/>
        </p:nvGraphicFramePr>
        <p:xfrm>
          <a:off x="142844" y="285728"/>
          <a:ext cx="8858312" cy="642941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pPr algn="ctr" eaLnBrk="1" hangingPunct="1"/>
            <a:r>
              <a:rPr lang="ja-JP" altLang="en-US" sz="4000" dirty="0" smtClean="0">
                <a:ea typeface="ＭＳ Ｐゴシック" charset="-128"/>
              </a:rPr>
              <a:t>有給休暇を</a:t>
            </a:r>
            <a:br>
              <a:rPr lang="ja-JP" altLang="en-US" sz="4000" dirty="0" smtClean="0">
                <a:ea typeface="ＭＳ Ｐゴシック" charset="-128"/>
              </a:rPr>
            </a:br>
            <a:r>
              <a:rPr lang="ja-JP" altLang="en-US" sz="4000" dirty="0" smtClean="0">
                <a:ea typeface="ＭＳ Ｐゴシック" charset="-128"/>
              </a:rPr>
              <a:t>取ろうとしたが取れなかった理由 </a:t>
            </a:r>
          </a:p>
        </p:txBody>
      </p:sp>
      <p:sp>
        <p:nvSpPr>
          <p:cNvPr id="179203" name="Rectangle 3"/>
          <p:cNvSpPr>
            <a:spLocks noGrp="1" noChangeArrowheads="1"/>
          </p:cNvSpPr>
          <p:nvPr>
            <p:ph type="body" idx="1"/>
          </p:nvPr>
        </p:nvSpPr>
        <p:spPr>
          <a:xfrm>
            <a:off x="500034" y="1785926"/>
            <a:ext cx="8186766" cy="4233874"/>
          </a:xfrm>
        </p:spPr>
        <p:txBody>
          <a:bodyPr>
            <a:normAutofit/>
          </a:bodyPr>
          <a:lstStyle/>
          <a:p>
            <a:pPr eaLnBrk="1" hangingPunct="1"/>
            <a:r>
              <a:rPr lang="ja-JP" altLang="en-US" sz="3200" dirty="0" smtClean="0">
                <a:ea typeface="ＭＳ Ｐゴシック" charset="-128"/>
              </a:rPr>
              <a:t>「お前にやる有給休暇はねえよ」と言われた。</a:t>
            </a:r>
            <a:endParaRPr lang="en-US" altLang="ja-JP" sz="3200" dirty="0" smtClean="0">
              <a:ea typeface="ＭＳ Ｐゴシック" charset="-128"/>
            </a:endParaRPr>
          </a:p>
          <a:p>
            <a:pPr eaLnBrk="1" hangingPunct="1">
              <a:buNone/>
            </a:pPr>
            <a:endParaRPr lang="ja-JP" altLang="en-US" sz="3200" dirty="0" smtClean="0">
              <a:ea typeface="ＭＳ Ｐゴシック" charset="-128"/>
            </a:endParaRPr>
          </a:p>
          <a:p>
            <a:pPr eaLnBrk="1" hangingPunct="1"/>
            <a:r>
              <a:rPr lang="ja-JP" altLang="en-US" sz="3200" dirty="0" smtClean="0">
                <a:ea typeface="ＭＳ Ｐゴシック" charset="-128"/>
              </a:rPr>
              <a:t>６ヶ月でちょうどやめたから。</a:t>
            </a:r>
          </a:p>
          <a:p>
            <a:pPr eaLnBrk="1" hangingPunct="1">
              <a:buNone/>
            </a:pPr>
            <a:endParaRPr lang="en-US" altLang="ja-JP" sz="3200" dirty="0" smtClean="0">
              <a:ea typeface="ＭＳ Ｐゴシック" charset="-128"/>
            </a:endParaRPr>
          </a:p>
          <a:p>
            <a:pPr eaLnBrk="1" hangingPunct="1"/>
            <a:r>
              <a:rPr lang="ja-JP" altLang="en-US" sz="3200" dirty="0" smtClean="0">
                <a:ea typeface="ＭＳ Ｐゴシック" charset="-128"/>
              </a:rPr>
              <a:t>人が足りない、代われる人がいない。</a:t>
            </a:r>
          </a:p>
          <a:p>
            <a:pPr eaLnBrk="1" hangingPunct="1">
              <a:buNone/>
            </a:pPr>
            <a:endParaRPr lang="en-US" altLang="ja-JP" sz="3200" dirty="0" smtClean="0">
              <a:ea typeface="ＭＳ Ｐゴシック" charset="-128"/>
            </a:endParaRPr>
          </a:p>
          <a:p>
            <a:pPr eaLnBrk="1" hangingPunct="1"/>
            <a:r>
              <a:rPr lang="ja-JP" altLang="en-US" sz="3200" dirty="0" smtClean="0">
                <a:ea typeface="ＭＳ Ｐゴシック" charset="-128"/>
              </a:rPr>
              <a:t>店長に言ったら、社長にゆって言われた。</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9203">
                                            <p:txEl>
                                              <p:pRg st="0" end="0"/>
                                            </p:txEl>
                                          </p:spTgt>
                                        </p:tgtEl>
                                        <p:attrNameLst>
                                          <p:attrName>style.visibility</p:attrName>
                                        </p:attrNameLst>
                                      </p:cBhvr>
                                      <p:to>
                                        <p:strVal val="visible"/>
                                      </p:to>
                                    </p:set>
                                    <p:anim calcmode="lin" valueType="num">
                                      <p:cBhvr additive="base">
                                        <p:cTn id="7" dur="500" fill="hold"/>
                                        <p:tgtEl>
                                          <p:spTgt spid="1792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92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9203">
                                            <p:txEl>
                                              <p:pRg st="2" end="2"/>
                                            </p:txEl>
                                          </p:spTgt>
                                        </p:tgtEl>
                                        <p:attrNameLst>
                                          <p:attrName>style.visibility</p:attrName>
                                        </p:attrNameLst>
                                      </p:cBhvr>
                                      <p:to>
                                        <p:strVal val="visible"/>
                                      </p:to>
                                    </p:set>
                                    <p:anim calcmode="lin" valueType="num">
                                      <p:cBhvr additive="base">
                                        <p:cTn id="13" dur="500" fill="hold"/>
                                        <p:tgtEl>
                                          <p:spTgt spid="17920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92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9203">
                                            <p:txEl>
                                              <p:pRg st="4" end="4"/>
                                            </p:txEl>
                                          </p:spTgt>
                                        </p:tgtEl>
                                        <p:attrNameLst>
                                          <p:attrName>style.visibility</p:attrName>
                                        </p:attrNameLst>
                                      </p:cBhvr>
                                      <p:to>
                                        <p:strVal val="visible"/>
                                      </p:to>
                                    </p:set>
                                    <p:anim calcmode="lin" valueType="num">
                                      <p:cBhvr additive="base">
                                        <p:cTn id="19" dur="500" fill="hold"/>
                                        <p:tgtEl>
                                          <p:spTgt spid="17920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920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9203">
                                            <p:txEl>
                                              <p:pRg st="6" end="6"/>
                                            </p:txEl>
                                          </p:spTgt>
                                        </p:tgtEl>
                                        <p:attrNameLst>
                                          <p:attrName>style.visibility</p:attrName>
                                        </p:attrNameLst>
                                      </p:cBhvr>
                                      <p:to>
                                        <p:strVal val="visible"/>
                                      </p:to>
                                    </p:set>
                                    <p:anim calcmode="lin" valueType="num">
                                      <p:cBhvr additive="base">
                                        <p:cTn id="25" dur="500" fill="hold"/>
                                        <p:tgtEl>
                                          <p:spTgt spid="17920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920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グラフ 2"/>
          <p:cNvGraphicFramePr>
            <a:graphicFrameLocks/>
          </p:cNvGraphicFramePr>
          <p:nvPr/>
        </p:nvGraphicFramePr>
        <p:xfrm>
          <a:off x="214282" y="142852"/>
          <a:ext cx="8715435" cy="650085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idx="1"/>
          </p:nvPr>
        </p:nvGraphicFramePr>
        <p:xfrm>
          <a:off x="214282" y="1785926"/>
          <a:ext cx="8688389" cy="4446270"/>
        </p:xfrm>
        <a:graphic>
          <a:graphicData uri="http://schemas.openxmlformats.org/drawingml/2006/table">
            <a:tbl>
              <a:tblPr firstRow="1" bandRow="1">
                <a:effectLst/>
                <a:tableStyleId>{D113A9D2-9D6B-4929-AA2D-F23B5EE8CBE7}</a:tableStyleId>
              </a:tblPr>
              <a:tblGrid>
                <a:gridCol w="290513"/>
                <a:gridCol w="2697163"/>
                <a:gridCol w="1512888"/>
                <a:gridCol w="4187825"/>
              </a:tblGrid>
              <a:tr h="741045">
                <a:tc>
                  <a:txBody>
                    <a:bodyPr/>
                    <a:lstStyle/>
                    <a:p>
                      <a:pPr algn="r" fontAlgn="ctr"/>
                      <a:r>
                        <a:rPr lang="en-US" altLang="ja-JP" sz="2600" b="0" i="0" u="none" strike="noStrike" baseline="0" dirty="0" smtClean="0">
                          <a:solidFill>
                            <a:srgbClr val="FFFF00"/>
                          </a:solidFill>
                          <a:latin typeface="ＭＳ Ｐゴシック" pitchFamily="50" charset="-128"/>
                          <a:ea typeface="ＭＳ Ｐゴシック" pitchFamily="50" charset="-128"/>
                        </a:rPr>
                        <a:t>1</a:t>
                      </a:r>
                      <a:endParaRPr lang="en-US" altLang="ja-JP" sz="2600" b="0" i="0" u="none" strike="noStrike" baseline="0" dirty="0">
                        <a:solidFill>
                          <a:srgbClr val="FFFF00"/>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時間外労働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l" fontAlgn="ctr"/>
                      <a:r>
                        <a:rPr lang="ja-JP" altLang="en-US" sz="2600" b="0" i="0" u="none" strike="noStrike" baseline="0" dirty="0">
                          <a:solidFill>
                            <a:srgbClr val="002060"/>
                          </a:solidFill>
                          <a:latin typeface="ＭＳ Ｐゴシック" pitchFamily="50" charset="-128"/>
                          <a:ea typeface="ＭＳ Ｐゴシック" pitchFamily="50" charset="-128"/>
                        </a:rPr>
                        <a:t>２５</a:t>
                      </a:r>
                      <a:r>
                        <a:rPr lang="ja-JP" altLang="en-US" sz="2600" b="0" i="0" u="none" strike="noStrike" baseline="0" dirty="0">
                          <a:latin typeface="ＭＳ Ｐゴシック" pitchFamily="50" charset="-128"/>
                          <a:ea typeface="ＭＳ Ｐゴシック" pitchFamily="50" charset="-128"/>
                        </a:rPr>
                        <a:t>％以上</a:t>
                      </a:r>
                      <a:endParaRPr lang="ja-JP" altLang="en-US" sz="2600" b="0" i="0" u="none" strike="noStrike" baseline="0" dirty="0">
                        <a:solidFill>
                          <a:srgbClr val="0000FF"/>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r" fontAlgn="ctr"/>
                      <a:r>
                        <a:rPr lang="ja-JP" altLang="en-US" sz="2600" b="0" i="0" u="none" strike="noStrike" baseline="0" dirty="0">
                          <a:latin typeface="ＭＳ Ｐゴシック" pitchFamily="50" charset="-128"/>
                          <a:ea typeface="ＭＳ Ｐゴシック" pitchFamily="50" charset="-128"/>
                        </a:rPr>
                        <a:t>８時間／１日以上の労働時間</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深夜労働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002060"/>
                          </a:solidFill>
                          <a:latin typeface="ＭＳ Ｐゴシック" pitchFamily="50" charset="-128"/>
                          <a:ea typeface="ＭＳ Ｐゴシック" pitchFamily="50" charset="-128"/>
                        </a:rPr>
                        <a:t>２５</a:t>
                      </a:r>
                      <a:r>
                        <a:rPr lang="ja-JP" altLang="en-US" sz="2600" b="0" i="0" u="none" strike="noStrike" baseline="0" dirty="0">
                          <a:latin typeface="ＭＳ Ｐゴシック" pitchFamily="50" charset="-128"/>
                          <a:ea typeface="ＭＳ Ｐゴシック" pitchFamily="50" charset="-128"/>
                        </a:rPr>
                        <a:t>％以上</a:t>
                      </a:r>
                      <a:endParaRPr lang="ja-JP" altLang="en-US" sz="2600" b="0" i="0" u="none" strike="noStrike" baseline="0" dirty="0">
                        <a:solidFill>
                          <a:srgbClr val="0000FF"/>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a:latin typeface="ＭＳ Ｐゴシック" pitchFamily="50" charset="-128"/>
                          <a:ea typeface="ＭＳ Ｐゴシック" pitchFamily="50" charset="-128"/>
                        </a:rPr>
                        <a:t>休日労働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002060"/>
                          </a:solidFill>
                          <a:latin typeface="ＭＳ Ｐゴシック" pitchFamily="50" charset="-128"/>
                          <a:ea typeface="ＭＳ Ｐゴシック" pitchFamily="50" charset="-128"/>
                        </a:rPr>
                        <a:t>３５</a:t>
                      </a:r>
                      <a:r>
                        <a:rPr lang="ja-JP" altLang="en-US" sz="2600" b="0" i="0" u="none" strike="noStrike" baseline="0" dirty="0">
                          <a:latin typeface="ＭＳ Ｐゴシック" pitchFamily="50" charset="-128"/>
                          <a:ea typeface="ＭＳ Ｐゴシック" pitchFamily="50" charset="-128"/>
                        </a:rPr>
                        <a:t>％以上</a:t>
                      </a:r>
                      <a:endParaRPr lang="ja-JP" altLang="en-US" sz="2600" b="0" i="0" u="none" strike="noStrike" baseline="0" dirty="0">
                        <a:solidFill>
                          <a:srgbClr val="0000FF"/>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zh-TW" altLang="en-US" sz="2600" b="0" i="0" u="none" strike="noStrike" baseline="0" dirty="0">
                          <a:latin typeface="ＭＳ Ｐゴシック" pitchFamily="50" charset="-128"/>
                          <a:ea typeface="ＭＳ Ｐゴシック" pitchFamily="50" charset="-128"/>
                        </a:rPr>
                        <a:t>休日＋時間外労働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002060"/>
                          </a:solidFill>
                          <a:latin typeface="ＭＳ Ｐゴシック" pitchFamily="50" charset="-128"/>
                          <a:ea typeface="ＭＳ Ｐゴシック" pitchFamily="50" charset="-128"/>
                        </a:rPr>
                        <a:t>３５</a:t>
                      </a:r>
                      <a:r>
                        <a:rPr lang="ja-JP" altLang="en-US" sz="2600" b="0" i="0" u="none" strike="noStrike" baseline="0" dirty="0">
                          <a:latin typeface="ＭＳ Ｐゴシック" pitchFamily="50" charset="-128"/>
                          <a:ea typeface="ＭＳ Ｐゴシック" pitchFamily="50" charset="-128"/>
                        </a:rPr>
                        <a:t>％以上</a:t>
                      </a:r>
                      <a:endParaRPr lang="ja-JP" altLang="en-US" sz="2600" b="0" i="0" u="none" strike="noStrike" baseline="0" dirty="0">
                        <a:solidFill>
                          <a:srgbClr val="0000FF"/>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zh-TW" altLang="en-US" sz="2600" b="0" i="0" u="none" strike="noStrike" baseline="0" dirty="0">
                          <a:solidFill>
                            <a:schemeClr val="bg1"/>
                          </a:solidFill>
                          <a:latin typeface="ＭＳ Ｐゴシック" pitchFamily="50" charset="-128"/>
                          <a:ea typeface="ＭＳ Ｐゴシック" pitchFamily="50" charset="-128"/>
                        </a:rPr>
                        <a:t>時間外＋深夜労働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002060"/>
                          </a:solidFill>
                          <a:latin typeface="ＭＳ Ｐゴシック" pitchFamily="50" charset="-128"/>
                          <a:ea typeface="ＭＳ Ｐゴシック" pitchFamily="50" charset="-128"/>
                        </a:rPr>
                        <a:t>５０</a:t>
                      </a:r>
                      <a:r>
                        <a:rPr lang="ja-JP" altLang="en-US" sz="2600" b="0" i="0" u="none" strike="noStrike" baseline="0" dirty="0">
                          <a:solidFill>
                            <a:schemeClr val="bg1"/>
                          </a:solidFill>
                          <a:latin typeface="ＭＳ Ｐゴシック" pitchFamily="50" charset="-128"/>
                          <a:ea typeface="ＭＳ Ｐゴシック" pitchFamily="50" charset="-128"/>
                        </a:rPr>
                        <a:t>％以上</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fontAlgn="ctr"/>
                      <a:r>
                        <a:rPr lang="zh-TW" altLang="en-US" sz="2600" b="0" i="0" u="none" strike="noStrike" baseline="0" dirty="0">
                          <a:solidFill>
                            <a:schemeClr val="bg1"/>
                          </a:solidFill>
                          <a:latin typeface="ＭＳ Ｐゴシック" pitchFamily="50" charset="-128"/>
                          <a:ea typeface="ＭＳ Ｐゴシック" pitchFamily="50" charset="-128"/>
                        </a:rPr>
                        <a:t>時間外（</a:t>
                      </a:r>
                      <a:r>
                        <a:rPr lang="zh-TW" altLang="en-US" sz="2600" b="0" i="0" u="none" strike="noStrike" baseline="0" dirty="0">
                          <a:solidFill>
                            <a:srgbClr val="002060"/>
                          </a:solidFill>
                          <a:latin typeface="ＭＳ Ｐゴシック" pitchFamily="50" charset="-128"/>
                          <a:ea typeface="ＭＳ Ｐゴシック" pitchFamily="50" charset="-128"/>
                        </a:rPr>
                        <a:t>２５</a:t>
                      </a:r>
                      <a:r>
                        <a:rPr lang="zh-TW" altLang="en-US" sz="2600" b="0" i="0" u="none" strike="noStrike" baseline="0" dirty="0">
                          <a:solidFill>
                            <a:schemeClr val="bg1"/>
                          </a:solidFill>
                          <a:latin typeface="ＭＳ Ｐゴシック" pitchFamily="50" charset="-128"/>
                          <a:ea typeface="ＭＳ Ｐゴシック" pitchFamily="50" charset="-128"/>
                        </a:rPr>
                        <a:t>％）＋深夜（</a:t>
                      </a:r>
                      <a:r>
                        <a:rPr lang="zh-TW" altLang="en-US" sz="2600" b="0" i="0" u="none" strike="noStrike" baseline="0" dirty="0">
                          <a:solidFill>
                            <a:srgbClr val="002060"/>
                          </a:solidFill>
                          <a:latin typeface="ＭＳ Ｐゴシック" pitchFamily="50" charset="-128"/>
                          <a:ea typeface="ＭＳ Ｐゴシック" pitchFamily="50" charset="-128"/>
                        </a:rPr>
                        <a:t>２５</a:t>
                      </a:r>
                      <a:r>
                        <a:rPr lang="zh-TW" altLang="en-US" sz="2600" b="0" i="0" u="none" strike="noStrike" baseline="0" dirty="0">
                          <a:solidFill>
                            <a:schemeClr val="bg1"/>
                          </a:solidFill>
                          <a:latin typeface="ＭＳ Ｐゴシック" pitchFamily="50" charset="-128"/>
                          <a:ea typeface="ＭＳ Ｐゴシック" pitchFamily="50" charset="-128"/>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a:solidFill>
                            <a:schemeClr val="bg1"/>
                          </a:solidFill>
                          <a:latin typeface="ＭＳ Ｐゴシック" pitchFamily="50" charset="-128"/>
                          <a:ea typeface="ＭＳ Ｐゴシック" pitchFamily="50" charset="-128"/>
                        </a:rPr>
                        <a:t>休日＋深夜労働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002060"/>
                          </a:solidFill>
                          <a:latin typeface="ＭＳ Ｐゴシック" pitchFamily="50" charset="-128"/>
                          <a:ea typeface="ＭＳ Ｐゴシック" pitchFamily="50" charset="-128"/>
                        </a:rPr>
                        <a:t>６０</a:t>
                      </a:r>
                      <a:r>
                        <a:rPr lang="ja-JP" altLang="en-US" sz="2600" b="0" i="0" u="none" strike="noStrike" baseline="0" dirty="0">
                          <a:solidFill>
                            <a:schemeClr val="bg1"/>
                          </a:solidFill>
                          <a:latin typeface="ＭＳ Ｐゴシック" pitchFamily="50" charset="-128"/>
                          <a:ea typeface="ＭＳ Ｐゴシック" pitchFamily="50" charset="-128"/>
                        </a:rPr>
                        <a:t>％以上</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fontAlgn="ctr"/>
                      <a:r>
                        <a:rPr lang="ja-JP" altLang="en-US" sz="2600" b="0" i="0" u="none" strike="noStrike" baseline="0" dirty="0">
                          <a:solidFill>
                            <a:schemeClr val="bg1"/>
                          </a:solidFill>
                          <a:latin typeface="ＭＳ Ｐゴシック" pitchFamily="50" charset="-128"/>
                          <a:ea typeface="ＭＳ Ｐゴシック" pitchFamily="50" charset="-128"/>
                        </a:rPr>
                        <a:t>休日（</a:t>
                      </a:r>
                      <a:r>
                        <a:rPr lang="ja-JP" altLang="en-US" sz="2600" b="0" i="0" u="none" strike="noStrike" baseline="0" dirty="0">
                          <a:solidFill>
                            <a:srgbClr val="002060"/>
                          </a:solidFill>
                          <a:latin typeface="ＭＳ Ｐゴシック" pitchFamily="50" charset="-128"/>
                          <a:ea typeface="ＭＳ Ｐゴシック" pitchFamily="50" charset="-128"/>
                        </a:rPr>
                        <a:t>３５</a:t>
                      </a:r>
                      <a:r>
                        <a:rPr lang="ja-JP" altLang="en-US" sz="2600" b="0" i="0" u="none" strike="noStrike" baseline="0" dirty="0">
                          <a:solidFill>
                            <a:schemeClr val="bg1"/>
                          </a:solidFill>
                          <a:latin typeface="ＭＳ Ｐゴシック" pitchFamily="50" charset="-128"/>
                          <a:ea typeface="ＭＳ Ｐゴシック" pitchFamily="50" charset="-128"/>
                        </a:rPr>
                        <a:t>％）＋深夜（</a:t>
                      </a:r>
                      <a:r>
                        <a:rPr lang="ja-JP" altLang="en-US" sz="2600" b="0" i="0" u="none" strike="noStrike" baseline="0" dirty="0">
                          <a:solidFill>
                            <a:srgbClr val="002060"/>
                          </a:solidFill>
                          <a:latin typeface="ＭＳ Ｐゴシック" pitchFamily="50" charset="-128"/>
                          <a:ea typeface="ＭＳ Ｐゴシック" pitchFamily="50" charset="-128"/>
                        </a:rPr>
                        <a:t>２５</a:t>
                      </a:r>
                      <a:r>
                        <a:rPr lang="ja-JP" altLang="en-US" sz="2600" b="0" i="0" u="none" strike="noStrike" baseline="0" dirty="0">
                          <a:solidFill>
                            <a:schemeClr val="bg1"/>
                          </a:solidFill>
                          <a:latin typeface="ＭＳ Ｐゴシック" pitchFamily="50" charset="-128"/>
                          <a:ea typeface="ＭＳ Ｐゴシック" pitchFamily="50" charset="-128"/>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bl>
          </a:graphicData>
        </a:graphic>
      </p:graphicFrame>
      <p:sp>
        <p:nvSpPr>
          <p:cNvPr id="9218" name="Rectangle 2"/>
          <p:cNvSpPr>
            <a:spLocks noGrp="1" noChangeArrowheads="1"/>
          </p:cNvSpPr>
          <p:nvPr>
            <p:ph type="title"/>
          </p:nvPr>
        </p:nvSpPr>
        <p:spPr>
          <a:xfrm>
            <a:off x="571500" y="457200"/>
            <a:ext cx="8143875" cy="1371600"/>
          </a:xfrm>
        </p:spPr>
        <p:txBody>
          <a:bodyPr/>
          <a:lstStyle/>
          <a:p>
            <a:pPr eaLnBrk="1" fontAlgn="auto" hangingPunct="1">
              <a:spcAft>
                <a:spcPts val="0"/>
              </a:spcAft>
              <a:defRPr/>
            </a:pPr>
            <a:r>
              <a:rPr lang="ja-JP" altLang="en-US" sz="4000" dirty="0" smtClean="0"/>
              <a:t>Ｑ３．賃金は何％増えるか？</a:t>
            </a:r>
          </a:p>
        </p:txBody>
      </p:sp>
    </p:spTree>
  </p:cSld>
  <p:clrMapOvr>
    <a:masterClrMapping/>
  </p:clrMapOvr>
  <p:transition>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rmAutofit/>
          </a:bodyPr>
          <a:lstStyle/>
          <a:p>
            <a:pPr algn="ctr" fontAlgn="auto">
              <a:spcAft>
                <a:spcPts val="0"/>
              </a:spcAft>
              <a:defRPr/>
            </a:pPr>
            <a:r>
              <a:rPr lang="ja-JP" altLang="en-US" sz="6000" smtClean="0"/>
              <a:t>私も残業手当もらえる？</a:t>
            </a:r>
            <a:endParaRPr lang="ja-JP" altLang="en-US" sz="3600" smtClean="0"/>
          </a:p>
        </p:txBody>
      </p:sp>
      <p:sp>
        <p:nvSpPr>
          <p:cNvPr id="178179" name="Rectangle 3"/>
          <p:cNvSpPr>
            <a:spLocks noGrp="1" noChangeArrowheads="1"/>
          </p:cNvSpPr>
          <p:nvPr>
            <p:ph sz="quarter" idx="1"/>
          </p:nvPr>
        </p:nvSpPr>
        <p:spPr>
          <a:xfrm>
            <a:off x="452438" y="1974850"/>
            <a:ext cx="8223250" cy="4168775"/>
          </a:xfrm>
          <a:solidFill>
            <a:schemeClr val="bg1"/>
          </a:solidFill>
        </p:spPr>
        <p:txBody>
          <a:bodyPr>
            <a:normAutofit fontScale="92500"/>
          </a:bodyPr>
          <a:lstStyle/>
          <a:p>
            <a:r>
              <a:rPr lang="ja-JP" altLang="en-US" sz="3200" smtClean="0">
                <a:latin typeface="ＭＳ Ｐゴシック" charset="-128"/>
              </a:rPr>
              <a:t>どこからが残業になるのか。残業は何分単位（１分？？）でとるのが正しいのか。</a:t>
            </a:r>
            <a:r>
              <a:rPr lang="ja-JP" altLang="en-US" sz="3200" smtClean="0"/>
              <a:t>  </a:t>
            </a:r>
            <a:endParaRPr lang="en-US" altLang="ja-JP" sz="3200" smtClean="0"/>
          </a:p>
          <a:p>
            <a:pPr>
              <a:buFont typeface="Wingdings" pitchFamily="2" charset="2"/>
              <a:buNone/>
            </a:pPr>
            <a:endParaRPr lang="ja-JP" altLang="en-US" sz="3200" smtClean="0">
              <a:latin typeface="ＭＳ Ｐゴシック" charset="-128"/>
            </a:endParaRPr>
          </a:p>
          <a:p>
            <a:r>
              <a:rPr lang="ja-JP" altLang="en-US" sz="3200" smtClean="0">
                <a:latin typeface="ＭＳ Ｐゴシック" charset="-128"/>
              </a:rPr>
              <a:t>残業手当をもらってないんですけど、その仕事場をやめてしまったのでもらえませんよね。</a:t>
            </a:r>
            <a:endParaRPr lang="en-US" altLang="ja-JP" sz="3200" smtClean="0">
              <a:latin typeface="ＭＳ Ｐゴシック" charset="-128"/>
            </a:endParaRPr>
          </a:p>
          <a:p>
            <a:pPr>
              <a:buFont typeface="Wingdings" pitchFamily="2" charset="2"/>
              <a:buNone/>
            </a:pPr>
            <a:endParaRPr lang="ja-JP" altLang="en-US" sz="3200" smtClean="0">
              <a:latin typeface="ＭＳ Ｐゴシック" charset="-128"/>
            </a:endParaRPr>
          </a:p>
          <a:p>
            <a:r>
              <a:rPr lang="ja-JP" altLang="en-US" sz="3200" smtClean="0">
                <a:latin typeface="ＭＳ Ｐゴシック" charset="-128"/>
              </a:rPr>
              <a:t>もらえなかった残業手当は後になってからでももらえるのか？</a:t>
            </a:r>
          </a:p>
          <a:p>
            <a:endParaRPr lang="ja-JP" altLang="en-US" sz="320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8179">
                                            <p:bg/>
                                          </p:spTgt>
                                        </p:tgtEl>
                                        <p:attrNameLst>
                                          <p:attrName>style.visibility</p:attrName>
                                        </p:attrNameLst>
                                      </p:cBhvr>
                                      <p:to>
                                        <p:strVal val="visible"/>
                                      </p:to>
                                    </p:set>
                                    <p:anim calcmode="lin" valueType="num">
                                      <p:cBhvr additive="base">
                                        <p:cTn id="7" dur="500" fill="hold"/>
                                        <p:tgtEl>
                                          <p:spTgt spid="178179">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78179">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8179">
                                            <p:txEl>
                                              <p:pRg st="0" end="0"/>
                                            </p:txEl>
                                          </p:spTgt>
                                        </p:tgtEl>
                                        <p:attrNameLst>
                                          <p:attrName>style.visibility</p:attrName>
                                        </p:attrNameLst>
                                      </p:cBhvr>
                                      <p:to>
                                        <p:strVal val="visible"/>
                                      </p:to>
                                    </p:set>
                                    <p:anim calcmode="lin" valueType="num">
                                      <p:cBhvr additive="base">
                                        <p:cTn id="13" dur="500" fill="hold"/>
                                        <p:tgtEl>
                                          <p:spTgt spid="17817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81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8179">
                                            <p:txEl>
                                              <p:pRg st="2" end="2"/>
                                            </p:txEl>
                                          </p:spTgt>
                                        </p:tgtEl>
                                        <p:attrNameLst>
                                          <p:attrName>style.visibility</p:attrName>
                                        </p:attrNameLst>
                                      </p:cBhvr>
                                      <p:to>
                                        <p:strVal val="visible"/>
                                      </p:to>
                                    </p:set>
                                    <p:anim calcmode="lin" valueType="num">
                                      <p:cBhvr additive="base">
                                        <p:cTn id="19" dur="500" fill="hold"/>
                                        <p:tgtEl>
                                          <p:spTgt spid="17817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81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8179">
                                            <p:txEl>
                                              <p:pRg st="4" end="4"/>
                                            </p:txEl>
                                          </p:spTgt>
                                        </p:tgtEl>
                                        <p:attrNameLst>
                                          <p:attrName>style.visibility</p:attrName>
                                        </p:attrNameLst>
                                      </p:cBhvr>
                                      <p:to>
                                        <p:strVal val="visible"/>
                                      </p:to>
                                    </p:set>
                                    <p:anim calcmode="lin" valueType="num">
                                      <p:cBhvr additive="base">
                                        <p:cTn id="25" dur="500" fill="hold"/>
                                        <p:tgtEl>
                                          <p:spTgt spid="17817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81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9" grpId="0" build="p"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10"/>
          <p:cNvGraphicFramePr>
            <a:graphicFrameLocks/>
          </p:cNvGraphicFramePr>
          <p:nvPr/>
        </p:nvGraphicFramePr>
        <p:xfrm>
          <a:off x="214282" y="285728"/>
          <a:ext cx="8715436" cy="635798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5"/>
          <p:cNvGraphicFramePr>
            <a:graphicFrameLocks/>
          </p:cNvGraphicFramePr>
          <p:nvPr/>
        </p:nvGraphicFramePr>
        <p:xfrm>
          <a:off x="142844" y="214290"/>
          <a:ext cx="8858312" cy="650085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5"/>
          <p:cNvGraphicFramePr>
            <a:graphicFrameLocks/>
          </p:cNvGraphicFramePr>
          <p:nvPr/>
        </p:nvGraphicFramePr>
        <p:xfrm>
          <a:off x="142844" y="214290"/>
          <a:ext cx="8858312" cy="650085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0624" name="Group 400"/>
          <p:cNvGraphicFramePr>
            <a:graphicFrameLocks noGrp="1"/>
          </p:cNvGraphicFramePr>
          <p:nvPr/>
        </p:nvGraphicFramePr>
        <p:xfrm>
          <a:off x="-32" y="188913"/>
          <a:ext cx="9144032" cy="6329364"/>
        </p:xfrm>
        <a:graphic>
          <a:graphicData uri="http://schemas.openxmlformats.org/drawingml/2006/table">
            <a:tbl>
              <a:tblPr/>
              <a:tblGrid>
                <a:gridCol w="1214446"/>
                <a:gridCol w="928694"/>
                <a:gridCol w="5021280"/>
                <a:gridCol w="1979612"/>
              </a:tblGrid>
              <a:tr h="4000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ＭＳ Ｐゴシック" charset="-128"/>
                          <a:ea typeface="ＭＳ Ｐゴシック" charset="-128"/>
                        </a:rPr>
                        <a:t>何回</a:t>
                      </a:r>
                      <a:endParaRPr kumimoji="1" lang="ja-JP" altLang="en-US" sz="1800" b="0"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ＭＳ Ｐゴシック" charset="-128"/>
                          <a:ea typeface="ＭＳ Ｐゴシック" charset="-128"/>
                        </a:rPr>
                        <a:t>何分</a:t>
                      </a:r>
                      <a:endParaRPr kumimoji="1" lang="ja-JP" altLang="en-US" sz="1800" b="0"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charset="-128"/>
                          <a:ea typeface="ＭＳ Ｐゴシック" charset="-128"/>
                        </a:rPr>
                        <a:t>サービス残業（ただ働き）の理由は</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charset="-128"/>
                          <a:ea typeface="ＭＳ Ｐゴシック" charset="-128"/>
                        </a:rPr>
                        <a:t>備考</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00"/>
                    </a:solidFill>
                  </a:tcPr>
                </a:tc>
              </a:tr>
              <a:tr h="400050">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charset="-128"/>
                          <a:ea typeface="ＭＳ Ｐゴシック" charset="-128"/>
                        </a:rPr>
                        <a:t>５回</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ＭＳ Ｐゴシック" charset="-128"/>
                          <a:ea typeface="ＭＳ Ｐゴシック" charset="-128"/>
                        </a:rPr>
                        <a:t>３０分</a:t>
                      </a:r>
                      <a:endParaRPr kumimoji="1" lang="ja-JP" altLang="en-US" sz="1800" b="0"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ＭＳ Ｐゴシック" charset="-128"/>
                          <a:ea typeface="ＭＳ Ｐゴシック" charset="-128"/>
                        </a:rPr>
                        <a:t>仕事があるから</a:t>
                      </a:r>
                      <a:endParaRPr kumimoji="1" lang="ja-JP" altLang="en-US" sz="1800" b="0"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charset="-128"/>
                          <a:ea typeface="ＭＳ Ｐゴシック" charset="-128"/>
                        </a:rPr>
                        <a:t>マリンスタジアム</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0050">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charset="-128"/>
                          <a:ea typeface="ＭＳ Ｐゴシック" charset="-128"/>
                        </a:rPr>
                        <a:t>４回</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charset="-128"/>
                          <a:ea typeface="ＭＳ Ｐゴシック" charset="-128"/>
                        </a:rPr>
                        <a:t>２５分</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ＭＳ Ｐゴシック" charset="-128"/>
                          <a:ea typeface="ＭＳ Ｐゴシック" charset="-128"/>
                        </a:rPr>
                        <a:t>うちの所は高校生は</a:t>
                      </a:r>
                      <a:r>
                        <a:rPr kumimoji="1" lang="ja-JP" altLang="en-US" sz="2000" b="0" i="0" u="none" strike="noStrike" kern="1200" cap="none" normalizeH="0" baseline="0" dirty="0" smtClean="0">
                          <a:ln>
                            <a:noFill/>
                          </a:ln>
                          <a:solidFill>
                            <a:schemeClr val="tx1"/>
                          </a:solidFill>
                          <a:effectLst/>
                          <a:latin typeface="ＭＳ Ｐゴシック" charset="-128"/>
                          <a:ea typeface="ＭＳ Ｐゴシック" charset="-128"/>
                          <a:cs typeface="+mn-cs"/>
                        </a:rPr>
                        <a:t>残業</a:t>
                      </a:r>
                      <a:r>
                        <a:rPr kumimoji="1" lang="ja-JP" altLang="en-US" sz="2000" b="0" i="0" u="none" strike="noStrike" cap="none" normalizeH="0" baseline="0" dirty="0" smtClean="0">
                          <a:ln>
                            <a:noFill/>
                          </a:ln>
                          <a:solidFill>
                            <a:schemeClr val="tx1"/>
                          </a:solidFill>
                          <a:effectLst/>
                          <a:latin typeface="ＭＳ Ｐゴシック" charset="-128"/>
                          <a:ea typeface="ＭＳ Ｐゴシック" charset="-128"/>
                        </a:rPr>
                        <a:t>できない契約だから</a:t>
                      </a:r>
                      <a:endParaRPr kumimoji="1" lang="ja-JP" altLang="en-US" sz="1800" b="0"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charset="-128"/>
                          <a:ea typeface="ＭＳ Ｐゴシック" charset="-128"/>
                        </a:rPr>
                        <a:t>ディズニーシー</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8463">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charset="-128"/>
                          <a:ea typeface="ＭＳ Ｐゴシック" charset="-128"/>
                        </a:rPr>
                        <a:t>１０回</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charset="-128"/>
                          <a:ea typeface="ＭＳ Ｐゴシック" charset="-128"/>
                        </a:rPr>
                        <a:t>６０分</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ＭＳ Ｐゴシック" charset="-128"/>
                          <a:ea typeface="ＭＳ Ｐゴシック" charset="-128"/>
                        </a:rPr>
                        <a:t>夜勤の人が遅刻したから</a:t>
                      </a:r>
                      <a:endParaRPr kumimoji="1" lang="ja-JP" altLang="en-US" sz="1800" b="0"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charset="-128"/>
                          <a:ea typeface="ＭＳ Ｐゴシック" charset="-128"/>
                        </a:rPr>
                        <a:t>ホットスパー</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8025">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ＭＳ Ｐゴシック" charset="-128"/>
                          <a:ea typeface="ＭＳ Ｐゴシック" charset="-128"/>
                        </a:rPr>
                        <a:t>３回</a:t>
                      </a:r>
                      <a:endParaRPr kumimoji="1" lang="ja-JP" altLang="en-US" sz="1800" b="0"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charset="-128"/>
                          <a:ea typeface="ＭＳ Ｐゴシック" charset="-128"/>
                        </a:rPr>
                        <a:t>１時間</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ＭＳ Ｐゴシック" charset="-128"/>
                          <a:ea typeface="ＭＳ Ｐゴシック" charset="-128"/>
                        </a:rPr>
                        <a:t>店にバイトない日に寄ったら手伝って</a:t>
                      </a:r>
                      <a:r>
                        <a:rPr kumimoji="1" lang="ja-JP" altLang="en-US" sz="2000" b="0" i="0" u="none" strike="noStrike" cap="none" normalizeH="0" baseline="0" dirty="0" err="1" smtClean="0">
                          <a:ln>
                            <a:noFill/>
                          </a:ln>
                          <a:solidFill>
                            <a:schemeClr val="tx1"/>
                          </a:solidFill>
                          <a:effectLst/>
                          <a:latin typeface="ＭＳ Ｐゴシック" charset="-128"/>
                          <a:ea typeface="ＭＳ Ｐゴシック" charset="-128"/>
                        </a:rPr>
                        <a:t>って</a:t>
                      </a:r>
                      <a:r>
                        <a:rPr kumimoji="1" lang="ja-JP" altLang="en-US" sz="2000" b="0" i="0" u="none" strike="noStrike" cap="none" normalizeH="0" baseline="0" dirty="0" smtClean="0">
                          <a:ln>
                            <a:noFill/>
                          </a:ln>
                          <a:solidFill>
                            <a:schemeClr val="tx1"/>
                          </a:solidFill>
                          <a:effectLst/>
                          <a:latin typeface="ＭＳ Ｐゴシック" charset="-128"/>
                          <a:ea typeface="ＭＳ Ｐゴシック" charset="-128"/>
                        </a:rPr>
                        <a:t>言われて手伝って働いた</a:t>
                      </a:r>
                      <a:endParaRPr kumimoji="1" lang="ja-JP" altLang="en-US" sz="1800" b="0"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ＭＳ Ｐゴシック" charset="-128"/>
                          <a:ea typeface="ＭＳ Ｐゴシック" charset="-128"/>
                        </a:rPr>
                        <a:t>コンビニ</a:t>
                      </a:r>
                      <a:endParaRPr kumimoji="1" lang="ja-JP" altLang="en-US" sz="1800" b="0"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0050">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kern="1200" cap="none" normalizeH="0" baseline="0" dirty="0" smtClean="0">
                          <a:ln>
                            <a:noFill/>
                          </a:ln>
                          <a:solidFill>
                            <a:schemeClr val="tx1"/>
                          </a:solidFill>
                          <a:effectLst/>
                          <a:latin typeface="ＭＳ Ｐゴシック" charset="-128"/>
                          <a:ea typeface="ＭＳ Ｐゴシック" charset="-128"/>
                          <a:cs typeface="+mn-cs"/>
                        </a:rPr>
                        <a:t>３回</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kern="1200" cap="none" normalizeH="0" baseline="0" dirty="0" smtClean="0">
                          <a:ln>
                            <a:noFill/>
                          </a:ln>
                          <a:solidFill>
                            <a:schemeClr val="tx1"/>
                          </a:solidFill>
                          <a:effectLst/>
                          <a:latin typeface="ＭＳ Ｐゴシック" charset="-128"/>
                          <a:ea typeface="ＭＳ Ｐゴシック" charset="-128"/>
                          <a:cs typeface="+mn-cs"/>
                        </a:rPr>
                        <a:t>３時間</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kern="1200" cap="none" normalizeH="0" baseline="0" dirty="0" smtClean="0">
                          <a:ln>
                            <a:noFill/>
                          </a:ln>
                          <a:solidFill>
                            <a:schemeClr val="tx1"/>
                          </a:solidFill>
                          <a:effectLst/>
                          <a:latin typeface="ＭＳ Ｐゴシック" charset="-128"/>
                          <a:ea typeface="ＭＳ Ｐゴシック" charset="-128"/>
                          <a:cs typeface="+mn-cs"/>
                        </a:rPr>
                        <a:t>むりやり</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just">
                        <a:lnSpc>
                          <a:spcPct val="100000"/>
                        </a:lnSpc>
                        <a:spcAft>
                          <a:spcPts val="0"/>
                        </a:spcAft>
                      </a:pPr>
                      <a:endParaRPr lang="en-US" sz="1050" kern="100" dirty="0">
                        <a:highlight>
                          <a:srgbClr val="FFFF00"/>
                        </a:highlight>
                        <a:latin typeface="ＭＳ Ｐ明朝"/>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0050">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ＭＳ Ｐゴシック" charset="-128"/>
                          <a:ea typeface="ＭＳ Ｐゴシック" charset="-128"/>
                        </a:rPr>
                        <a:t>たくさん</a:t>
                      </a:r>
                      <a:endParaRPr kumimoji="1" lang="ja-JP" altLang="en-US" sz="1800" b="0"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charset="-128"/>
                          <a:ea typeface="ＭＳ Ｐゴシック" charset="-128"/>
                        </a:rPr>
                        <a:t>２０分</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ＭＳ Ｐゴシック" charset="-128"/>
                          <a:ea typeface="ＭＳ Ｐゴシック" charset="-128"/>
                        </a:rPr>
                        <a:t>人件費がかかるから</a:t>
                      </a:r>
                      <a:endParaRPr kumimoji="1" lang="ja-JP" altLang="en-US" sz="1800" b="0"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charset="-128"/>
                          <a:ea typeface="ＭＳ Ｐゴシック" charset="-128"/>
                        </a:rPr>
                        <a:t>　</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0050">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kern="1200" cap="none" normalizeH="0" baseline="0" dirty="0" smtClean="0">
                          <a:ln>
                            <a:noFill/>
                          </a:ln>
                          <a:solidFill>
                            <a:schemeClr val="tx1"/>
                          </a:solidFill>
                          <a:effectLst/>
                          <a:latin typeface="ＭＳ Ｐゴシック" charset="-128"/>
                          <a:ea typeface="ＭＳ Ｐゴシック" charset="-128"/>
                          <a:cs typeface="+mn-cs"/>
                        </a:rPr>
                        <a:t>２０回</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kern="1200" cap="none" normalizeH="0" baseline="0" dirty="0" smtClean="0">
                          <a:ln>
                            <a:noFill/>
                          </a:ln>
                          <a:solidFill>
                            <a:schemeClr val="tx1"/>
                          </a:solidFill>
                          <a:effectLst/>
                          <a:latin typeface="ＭＳ Ｐゴシック" charset="-128"/>
                          <a:ea typeface="ＭＳ Ｐゴシック" charset="-128"/>
                          <a:cs typeface="+mn-cs"/>
                        </a:rPr>
                        <a:t>１時間</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kern="1200" cap="none" normalizeH="0" baseline="0" dirty="0" smtClean="0">
                          <a:ln>
                            <a:noFill/>
                          </a:ln>
                          <a:solidFill>
                            <a:schemeClr val="tx1"/>
                          </a:solidFill>
                          <a:effectLst/>
                          <a:latin typeface="ＭＳ Ｐゴシック" charset="-128"/>
                          <a:ea typeface="ＭＳ Ｐゴシック" charset="-128"/>
                          <a:cs typeface="+mn-cs"/>
                        </a:rPr>
                        <a:t>交代の人が来なかった</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t"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0050">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ＭＳ Ｐゴシック" charset="-128"/>
                          <a:ea typeface="ＭＳ Ｐゴシック" charset="-128"/>
                        </a:rPr>
                        <a:t>いっぱい</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charset="-128"/>
                          <a:ea typeface="ＭＳ Ｐゴシック" charset="-128"/>
                        </a:rPr>
                        <a:t>２時間</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ＭＳ Ｐゴシック" charset="-128"/>
                          <a:ea typeface="ＭＳ Ｐゴシック" charset="-128"/>
                        </a:rPr>
                        <a:t>１０時以降は働けないから</a:t>
                      </a:r>
                      <a:endParaRPr kumimoji="1" lang="ja-JP" altLang="en-US" sz="1800" b="0"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charset="-128"/>
                          <a:ea typeface="ＭＳ Ｐゴシック" charset="-128"/>
                        </a:rPr>
                        <a:t>　</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0050">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ＭＳ Ｐゴシック" charset="-128"/>
                          <a:ea typeface="ＭＳ Ｐゴシック" charset="-128"/>
                        </a:rPr>
                        <a:t>いっぱい</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charset="-128"/>
                          <a:ea typeface="ＭＳ Ｐゴシック" charset="-128"/>
                        </a:rPr>
                        <a:t>１時間</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ＭＳ Ｐゴシック" charset="-128"/>
                          <a:ea typeface="ＭＳ Ｐゴシック" charset="-128"/>
                        </a:rPr>
                        <a:t>掃除が終わらない</a:t>
                      </a:r>
                      <a:endParaRPr kumimoji="1" lang="ja-JP" altLang="en-US" sz="1800" b="0"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charset="-128"/>
                          <a:ea typeface="ＭＳ Ｐゴシック" charset="-128"/>
                        </a:rPr>
                        <a:t>　</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3863">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kern="1200" cap="none" normalizeH="0" baseline="0" dirty="0" smtClean="0">
                          <a:ln>
                            <a:noFill/>
                          </a:ln>
                          <a:solidFill>
                            <a:schemeClr val="tx1"/>
                          </a:solidFill>
                          <a:effectLst/>
                          <a:latin typeface="ＭＳ Ｐゴシック" charset="-128"/>
                          <a:ea typeface="ＭＳ Ｐゴシック" charset="-128"/>
                          <a:cs typeface="+mn-cs"/>
                        </a:rPr>
                        <a:t>ほぼ毎回</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kern="1200" cap="none" normalizeH="0" baseline="0" dirty="0" smtClean="0">
                          <a:ln>
                            <a:noFill/>
                          </a:ln>
                          <a:solidFill>
                            <a:schemeClr val="tx1"/>
                          </a:solidFill>
                          <a:effectLst/>
                          <a:latin typeface="ＭＳ Ｐゴシック" charset="-128"/>
                          <a:ea typeface="ＭＳ Ｐゴシック" charset="-128"/>
                          <a:cs typeface="+mn-cs"/>
                        </a:rPr>
                        <a:t>６０分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kern="1200" cap="none" normalizeH="0" baseline="0" dirty="0">
                          <a:ln>
                            <a:noFill/>
                          </a:ln>
                          <a:solidFill>
                            <a:schemeClr val="tx1"/>
                          </a:solidFill>
                          <a:effectLst/>
                          <a:latin typeface="ＭＳ Ｐゴシック" charset="-128"/>
                          <a:ea typeface="ＭＳ Ｐゴシック" charset="-128"/>
                          <a:cs typeface="+mn-cs"/>
                        </a:rPr>
                        <a:t>閉店業務が終わらなかったので</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t"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8463">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charset="-128"/>
                          <a:ea typeface="ＭＳ Ｐゴシック" charset="-128"/>
                        </a:rPr>
                        <a:t>毎回</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charset="-128"/>
                          <a:ea typeface="ＭＳ Ｐゴシック" charset="-128"/>
                        </a:rPr>
                        <a:t>４０分</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ＭＳ Ｐゴシック" charset="-128"/>
                          <a:ea typeface="ＭＳ Ｐゴシック" charset="-128"/>
                        </a:rPr>
                        <a:t>後片付けで</a:t>
                      </a:r>
                      <a:endParaRPr kumimoji="1" lang="ja-JP" altLang="en-US" sz="1800" b="0"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charset="-128"/>
                          <a:ea typeface="ＭＳ Ｐゴシック" charset="-128"/>
                        </a:rPr>
                        <a:t>　</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0050">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charset="-128"/>
                          <a:ea typeface="ＭＳ Ｐゴシック" charset="-128"/>
                        </a:rPr>
                        <a:t>毎回</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charset="-128"/>
                          <a:ea typeface="ＭＳ Ｐゴシック" charset="-128"/>
                        </a:rPr>
                        <a:t>１０分</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ＭＳ Ｐゴシック" charset="-128"/>
                          <a:ea typeface="ＭＳ Ｐゴシック" charset="-128"/>
                        </a:rPr>
                        <a:t>ゴミ交換</a:t>
                      </a:r>
                      <a:endParaRPr kumimoji="1" lang="ja-JP" altLang="en-US" sz="1800" b="0"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ＭＳ Ｐゴシック" charset="-128"/>
                          <a:ea typeface="ＭＳ Ｐゴシック"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0050">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charset="-128"/>
                          <a:ea typeface="ＭＳ Ｐゴシック" charset="-128"/>
                        </a:rPr>
                        <a:t>　</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charset="-128"/>
                          <a:ea typeface="ＭＳ Ｐゴシック" charset="-128"/>
                        </a:rPr>
                        <a:t>１時間</a:t>
                      </a:r>
                      <a:endParaRPr kumimoji="1" lang="ja-JP" altLang="en-US" sz="18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ＭＳ Ｐゴシック" charset="-128"/>
                          <a:ea typeface="ＭＳ Ｐゴシック" charset="-128"/>
                        </a:rPr>
                        <a:t>月末だったから</a:t>
                      </a:r>
                      <a:endParaRPr kumimoji="1" lang="ja-JP" altLang="en-US" sz="1800" b="0"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ＭＳ Ｐゴシック" charset="-128"/>
                          <a:ea typeface="ＭＳ Ｐゴシック" charset="-128"/>
                        </a:rPr>
                        <a:t>レジ</a:t>
                      </a:r>
                      <a:endParaRPr kumimoji="1" lang="ja-JP" altLang="en-US" sz="1800" b="0"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0050">
                <a:tc>
                  <a:txBody>
                    <a:bodyPr/>
                    <a:lstStyle/>
                    <a:p>
                      <a:pPr algn="just">
                        <a:lnSpc>
                          <a:spcPct val="100000"/>
                        </a:lnSpc>
                        <a:spcAft>
                          <a:spcPts val="0"/>
                        </a:spcAft>
                      </a:pPr>
                      <a:r>
                        <a:rPr kumimoji="1" lang="ja-JP" altLang="en-US" sz="2000" b="0" i="0" u="none" strike="noStrike" kern="1200" cap="none" normalizeH="0" baseline="0" dirty="0" smtClean="0">
                          <a:ln>
                            <a:noFill/>
                          </a:ln>
                          <a:solidFill>
                            <a:schemeClr val="tx1"/>
                          </a:solidFill>
                          <a:effectLst/>
                          <a:latin typeface="ＭＳ Ｐゴシック" charset="-128"/>
                          <a:ea typeface="ＭＳ Ｐゴシック" charset="-128"/>
                          <a:cs typeface="+mn-cs"/>
                        </a:rPr>
                        <a:t>４０回</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just">
                        <a:lnSpc>
                          <a:spcPct val="100000"/>
                        </a:lnSpc>
                        <a:spcAft>
                          <a:spcPts val="0"/>
                        </a:spcAft>
                      </a:pPr>
                      <a:r>
                        <a:rPr kumimoji="1" lang="ja-JP" altLang="en-US" sz="2000" b="0" i="0" u="none" strike="noStrike" kern="1200" cap="none" normalizeH="0" baseline="0" dirty="0" smtClean="0">
                          <a:ln>
                            <a:noFill/>
                          </a:ln>
                          <a:solidFill>
                            <a:schemeClr val="tx1"/>
                          </a:solidFill>
                          <a:effectLst/>
                          <a:latin typeface="ＭＳ Ｐゴシック" charset="-128"/>
                          <a:ea typeface="ＭＳ Ｐゴシック" charset="-128"/>
                          <a:cs typeface="+mn-cs"/>
                        </a:rPr>
                        <a:t>２０分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just">
                        <a:lnSpc>
                          <a:spcPct val="100000"/>
                        </a:lnSpc>
                        <a:spcAft>
                          <a:spcPts val="0"/>
                        </a:spcAft>
                      </a:pPr>
                      <a:r>
                        <a:rPr kumimoji="1" lang="ja-JP" altLang="en-US" sz="2000" b="0" i="0" u="none" strike="noStrike" kern="1200" cap="none" normalizeH="0" baseline="0" dirty="0" smtClean="0">
                          <a:ln>
                            <a:noFill/>
                          </a:ln>
                          <a:solidFill>
                            <a:schemeClr val="tx1"/>
                          </a:solidFill>
                          <a:effectLst/>
                          <a:latin typeface="ＭＳ Ｐゴシック" charset="-128"/>
                          <a:ea typeface="ＭＳ Ｐゴシック" charset="-128"/>
                          <a:cs typeface="+mn-cs"/>
                        </a:rPr>
                        <a:t>タイムカードが３０分だったから</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t"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ＭＳ Ｐゴシック" charset="-128"/>
                          <a:ea typeface="ＭＳ Ｐゴシック"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8"/>
          <p:cNvSpPr>
            <a:spLocks noGrp="1" noChangeArrowheads="1"/>
          </p:cNvSpPr>
          <p:nvPr>
            <p:ph type="title"/>
          </p:nvPr>
        </p:nvSpPr>
        <p:spPr>
          <a:xfrm>
            <a:off x="914400" y="274638"/>
            <a:ext cx="7772400" cy="1225536"/>
          </a:xfrm>
        </p:spPr>
        <p:txBody>
          <a:bodyPr>
            <a:normAutofit fontScale="90000"/>
          </a:bodyPr>
          <a:lstStyle/>
          <a:p>
            <a:pPr algn="ctr" eaLnBrk="1" hangingPunct="1"/>
            <a:r>
              <a:rPr lang="en-US" altLang="ja-JP" sz="4900" dirty="0" smtClean="0">
                <a:ea typeface="ＭＳ Ｐゴシック" charset="-128"/>
              </a:rPr>
              <a:t>【</a:t>
            </a:r>
            <a:r>
              <a:rPr lang="ja-JP" altLang="en-US" sz="4900" dirty="0" smtClean="0">
                <a:ea typeface="ＭＳ Ｐゴシック" charset="-128"/>
              </a:rPr>
              <a:t>労働時間のきまり</a:t>
            </a:r>
            <a:r>
              <a:rPr lang="en-US" altLang="ja-JP" sz="4900" dirty="0" smtClean="0">
                <a:ea typeface="ＭＳ Ｐゴシック" charset="-128"/>
              </a:rPr>
              <a:t>】</a:t>
            </a:r>
            <a:br>
              <a:rPr lang="en-US" altLang="ja-JP" sz="4900" dirty="0" smtClean="0">
                <a:ea typeface="ＭＳ Ｐゴシック" charset="-128"/>
              </a:rPr>
            </a:br>
            <a:r>
              <a:rPr lang="ja-JP" altLang="en-US" sz="3600" dirty="0" smtClean="0">
                <a:ea typeface="ＭＳ Ｐゴシック" charset="-128"/>
              </a:rPr>
              <a:t>（労働基準法第３２条）</a:t>
            </a:r>
          </a:p>
        </p:txBody>
      </p:sp>
      <p:sp>
        <p:nvSpPr>
          <p:cNvPr id="33795" name="Rectangle 29"/>
          <p:cNvSpPr>
            <a:spLocks noGrp="1" noChangeArrowheads="1"/>
          </p:cNvSpPr>
          <p:nvPr>
            <p:ph type="body" idx="1"/>
          </p:nvPr>
        </p:nvSpPr>
        <p:spPr/>
        <p:txBody>
          <a:bodyPr>
            <a:normAutofit/>
          </a:bodyPr>
          <a:lstStyle/>
          <a:p>
            <a:pPr eaLnBrk="1" hangingPunct="1">
              <a:lnSpc>
                <a:spcPct val="150000"/>
              </a:lnSpc>
            </a:pPr>
            <a:r>
              <a:rPr lang="ja-JP" altLang="en-US" sz="3200" dirty="0" smtClean="0">
                <a:ea typeface="ＭＳ Ｐゴシック" charset="-128"/>
              </a:rPr>
              <a:t>　原則として１週間の労働時間は４０時間、</a:t>
            </a:r>
            <a:br>
              <a:rPr lang="ja-JP" altLang="en-US" sz="3200" dirty="0" smtClean="0">
                <a:ea typeface="ＭＳ Ｐゴシック" charset="-128"/>
              </a:rPr>
            </a:br>
            <a:r>
              <a:rPr lang="ja-JP" altLang="en-US" sz="3200" dirty="0" smtClean="0">
                <a:ea typeface="ＭＳ Ｐゴシック" charset="-128"/>
              </a:rPr>
              <a:t>　１日の労働時間は８時間まで。</a:t>
            </a:r>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3"/>
          <p:cNvSpPr>
            <a:spLocks noGrp="1" noChangeArrowheads="1"/>
          </p:cNvSpPr>
          <p:nvPr>
            <p:ph type="title"/>
          </p:nvPr>
        </p:nvSpPr>
        <p:spPr/>
        <p:txBody>
          <a:bodyPr>
            <a:normAutofit fontScale="90000"/>
          </a:bodyPr>
          <a:lstStyle/>
          <a:p>
            <a:pPr algn="ctr" eaLnBrk="1" hangingPunct="1"/>
            <a:r>
              <a:rPr lang="en-US" altLang="ja-JP" sz="4900" dirty="0" smtClean="0">
                <a:ea typeface="ＭＳ Ｐゴシック" charset="-128"/>
              </a:rPr>
              <a:t>【</a:t>
            </a:r>
            <a:r>
              <a:rPr lang="ja-JP" altLang="en-US" sz="4900" dirty="0" smtClean="0">
                <a:ea typeface="ＭＳ Ｐゴシック" charset="-128"/>
              </a:rPr>
              <a:t>休憩時間のきまり</a:t>
            </a:r>
            <a:r>
              <a:rPr lang="en-US" altLang="ja-JP" sz="4900" dirty="0" smtClean="0">
                <a:ea typeface="ＭＳ Ｐゴシック" charset="-128"/>
              </a:rPr>
              <a:t>】</a:t>
            </a:r>
            <a:br>
              <a:rPr lang="en-US" altLang="ja-JP" sz="4900" dirty="0" smtClean="0">
                <a:ea typeface="ＭＳ Ｐゴシック" charset="-128"/>
              </a:rPr>
            </a:br>
            <a:r>
              <a:rPr lang="ja-JP" altLang="en-US" sz="3600" dirty="0" smtClean="0">
                <a:ea typeface="ＭＳ Ｐゴシック" charset="-128"/>
              </a:rPr>
              <a:t>（労働基準法第３４条）</a:t>
            </a:r>
          </a:p>
        </p:txBody>
      </p:sp>
      <p:sp>
        <p:nvSpPr>
          <p:cNvPr id="34819" name="Rectangle 34"/>
          <p:cNvSpPr>
            <a:spLocks noGrp="1" noChangeArrowheads="1"/>
          </p:cNvSpPr>
          <p:nvPr>
            <p:ph type="body" idx="1"/>
          </p:nvPr>
        </p:nvSpPr>
        <p:spPr/>
        <p:txBody>
          <a:bodyPr>
            <a:normAutofit/>
          </a:bodyPr>
          <a:lstStyle/>
          <a:p>
            <a:pPr eaLnBrk="1" hangingPunct="1">
              <a:lnSpc>
                <a:spcPct val="150000"/>
              </a:lnSpc>
            </a:pPr>
            <a:r>
              <a:rPr lang="ja-JP" altLang="en-US" sz="3200" dirty="0" smtClean="0">
                <a:ea typeface="ＭＳ Ｐゴシック" charset="-128"/>
              </a:rPr>
              <a:t>　労働時間が６時間を超えるときは、</a:t>
            </a:r>
            <a:br>
              <a:rPr lang="ja-JP" altLang="en-US" sz="3200" dirty="0" smtClean="0">
                <a:ea typeface="ＭＳ Ｐゴシック" charset="-128"/>
              </a:rPr>
            </a:br>
            <a:r>
              <a:rPr lang="ja-JP" altLang="en-US" sz="3200" dirty="0" smtClean="0">
                <a:ea typeface="ＭＳ Ｐゴシック" charset="-128"/>
              </a:rPr>
              <a:t>　途中に４５分以上の休憩時間が必要。</a:t>
            </a:r>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8"/>
          <p:cNvSpPr>
            <a:spLocks noGrp="1" noChangeArrowheads="1"/>
          </p:cNvSpPr>
          <p:nvPr>
            <p:ph type="title"/>
          </p:nvPr>
        </p:nvSpPr>
        <p:spPr/>
        <p:txBody>
          <a:bodyPr>
            <a:normAutofit fontScale="90000"/>
          </a:bodyPr>
          <a:lstStyle/>
          <a:p>
            <a:pPr algn="ctr" eaLnBrk="1" hangingPunct="1"/>
            <a:r>
              <a:rPr lang="en-US" altLang="ja-JP" sz="4900" dirty="0" smtClean="0">
                <a:ea typeface="ＭＳ Ｐゴシック" charset="-128"/>
              </a:rPr>
              <a:t>【</a:t>
            </a:r>
            <a:r>
              <a:rPr lang="ja-JP" altLang="en-US" sz="4900" dirty="0" smtClean="0">
                <a:ea typeface="ＭＳ Ｐゴシック" charset="-128"/>
              </a:rPr>
              <a:t>休日のきまり</a:t>
            </a:r>
            <a:r>
              <a:rPr lang="en-US" altLang="ja-JP" sz="4900" dirty="0" smtClean="0">
                <a:ea typeface="ＭＳ Ｐゴシック" charset="-128"/>
              </a:rPr>
              <a:t>】</a:t>
            </a:r>
            <a:br>
              <a:rPr lang="en-US" altLang="ja-JP" sz="4900" dirty="0" smtClean="0">
                <a:ea typeface="ＭＳ Ｐゴシック" charset="-128"/>
              </a:rPr>
            </a:br>
            <a:r>
              <a:rPr lang="ja-JP" altLang="en-US" sz="3600" dirty="0" smtClean="0">
                <a:ea typeface="ＭＳ Ｐゴシック" charset="-128"/>
              </a:rPr>
              <a:t>（労働基準法第３５条）　</a:t>
            </a:r>
          </a:p>
        </p:txBody>
      </p:sp>
      <p:sp>
        <p:nvSpPr>
          <p:cNvPr id="35843" name="Rectangle 39"/>
          <p:cNvSpPr>
            <a:spLocks noGrp="1" noChangeArrowheads="1"/>
          </p:cNvSpPr>
          <p:nvPr>
            <p:ph type="body" idx="1"/>
          </p:nvPr>
        </p:nvSpPr>
        <p:spPr/>
        <p:txBody>
          <a:bodyPr>
            <a:normAutofit/>
          </a:bodyPr>
          <a:lstStyle/>
          <a:p>
            <a:pPr eaLnBrk="1" hangingPunct="1">
              <a:lnSpc>
                <a:spcPct val="150000"/>
              </a:lnSpc>
            </a:pPr>
            <a:r>
              <a:rPr lang="ja-JP" altLang="en-US" sz="3200" dirty="0" smtClean="0">
                <a:ea typeface="ＭＳ Ｐゴシック" charset="-128"/>
              </a:rPr>
              <a:t>　原則として休日は、毎週１日ないと違反。</a:t>
            </a:r>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8"/>
          <p:cNvSpPr>
            <a:spLocks noGrp="1" noChangeArrowheads="1"/>
          </p:cNvSpPr>
          <p:nvPr>
            <p:ph type="title"/>
          </p:nvPr>
        </p:nvSpPr>
        <p:spPr/>
        <p:txBody>
          <a:bodyPr>
            <a:normAutofit fontScale="90000"/>
          </a:bodyPr>
          <a:lstStyle/>
          <a:p>
            <a:pPr algn="ctr" eaLnBrk="1" hangingPunct="1"/>
            <a:r>
              <a:rPr lang="en-US" altLang="ja-JP" sz="4900" dirty="0" smtClean="0">
                <a:ea typeface="ＭＳ Ｐゴシック" charset="-128"/>
              </a:rPr>
              <a:t>【</a:t>
            </a:r>
            <a:r>
              <a:rPr lang="ja-JP" altLang="en-US" sz="4900" dirty="0" smtClean="0">
                <a:ea typeface="ＭＳ Ｐゴシック" charset="-128"/>
              </a:rPr>
              <a:t>年齢の証明書</a:t>
            </a:r>
            <a:r>
              <a:rPr lang="en-US" altLang="ja-JP" sz="4900" dirty="0" smtClean="0">
                <a:ea typeface="ＭＳ Ｐゴシック" charset="-128"/>
              </a:rPr>
              <a:t>】</a:t>
            </a:r>
            <a:br>
              <a:rPr lang="en-US" altLang="ja-JP" sz="4900" dirty="0" smtClean="0">
                <a:ea typeface="ＭＳ Ｐゴシック" charset="-128"/>
              </a:rPr>
            </a:br>
            <a:r>
              <a:rPr lang="ja-JP" altLang="en-US" sz="3600" dirty="0" smtClean="0">
                <a:ea typeface="ＭＳ Ｐゴシック" charset="-128"/>
              </a:rPr>
              <a:t>（労働基準法第５７条）　</a:t>
            </a:r>
          </a:p>
        </p:txBody>
      </p:sp>
      <p:sp>
        <p:nvSpPr>
          <p:cNvPr id="2097" name="Rectangle 49"/>
          <p:cNvSpPr>
            <a:spLocks noGrp="1" noChangeArrowheads="1"/>
          </p:cNvSpPr>
          <p:nvPr>
            <p:ph type="body" idx="1"/>
          </p:nvPr>
        </p:nvSpPr>
        <p:spPr>
          <a:xfrm>
            <a:off x="914400" y="1643050"/>
            <a:ext cx="7772400" cy="4376750"/>
          </a:xfrm>
        </p:spPr>
        <p:txBody>
          <a:bodyPr>
            <a:normAutofit/>
          </a:bodyPr>
          <a:lstStyle/>
          <a:p>
            <a:r>
              <a:rPr lang="ja-JP" altLang="en-US" sz="3200" dirty="0" smtClean="0">
                <a:ea typeface="ＭＳ Ｐゴシック" charset="-128"/>
              </a:rPr>
              <a:t>アルバイトの「年齢証明書」（「住民票記載事項証明書」など）を事業場に備えつけるのが義務。</a:t>
            </a:r>
            <a:endParaRPr lang="en-US" altLang="ja-JP" sz="3200" dirty="0" smtClean="0">
              <a:ea typeface="ＭＳ Ｐゴシック" charset="-128"/>
            </a:endParaRPr>
          </a:p>
          <a:p>
            <a:endParaRPr lang="ja-JP" altLang="en-US" sz="3200" dirty="0" smtClean="0">
              <a:ea typeface="ＭＳ Ｐゴシック" charset="-128"/>
            </a:endParaRPr>
          </a:p>
          <a:p>
            <a:pPr eaLnBrk="1" hangingPunct="1"/>
            <a:r>
              <a:rPr lang="ja-JP" altLang="en-US" sz="3200" dirty="0" smtClean="0">
                <a:ea typeface="ＭＳ Ｐゴシック" charset="-128"/>
              </a:rPr>
              <a:t>「１８歳未満とは知らなかった」と言って、危険な仕事や時間外に働かされないように。</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97">
                                            <p:txEl>
                                              <p:pRg st="0" end="0"/>
                                            </p:txEl>
                                          </p:spTgt>
                                        </p:tgtEl>
                                        <p:attrNameLst>
                                          <p:attrName>style.visibility</p:attrName>
                                        </p:attrNameLst>
                                      </p:cBhvr>
                                      <p:to>
                                        <p:strVal val="visible"/>
                                      </p:to>
                                    </p:set>
                                    <p:anim calcmode="lin" valueType="num">
                                      <p:cBhvr additive="base">
                                        <p:cTn id="7" dur="500" fill="hold"/>
                                        <p:tgtEl>
                                          <p:spTgt spid="209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9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97">
                                            <p:txEl>
                                              <p:pRg st="2" end="2"/>
                                            </p:txEl>
                                          </p:spTgt>
                                        </p:tgtEl>
                                        <p:attrNameLst>
                                          <p:attrName>style.visibility</p:attrName>
                                        </p:attrNameLst>
                                      </p:cBhvr>
                                      <p:to>
                                        <p:strVal val="visible"/>
                                      </p:to>
                                    </p:set>
                                    <p:anim calcmode="lin" valueType="num">
                                      <p:cBhvr additive="base">
                                        <p:cTn id="13" dur="500" fill="hold"/>
                                        <p:tgtEl>
                                          <p:spTgt spid="209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9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7"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53"/>
          <p:cNvSpPr>
            <a:spLocks noGrp="1" noChangeArrowheads="1"/>
          </p:cNvSpPr>
          <p:nvPr>
            <p:ph type="title"/>
          </p:nvPr>
        </p:nvSpPr>
        <p:spPr/>
        <p:txBody>
          <a:bodyPr>
            <a:normAutofit fontScale="90000"/>
          </a:bodyPr>
          <a:lstStyle/>
          <a:p>
            <a:pPr algn="ctr" eaLnBrk="1" hangingPunct="1"/>
            <a:r>
              <a:rPr lang="en-US" altLang="ja-JP" sz="4900" dirty="0" smtClean="0">
                <a:ea typeface="ＭＳ Ｐゴシック" charset="-128"/>
              </a:rPr>
              <a:t>【</a:t>
            </a:r>
            <a:r>
              <a:rPr lang="ja-JP" altLang="en-US" sz="4900" dirty="0" smtClean="0">
                <a:ea typeface="ＭＳ Ｐゴシック" charset="-128"/>
              </a:rPr>
              <a:t>労働契約は本人が結ぶ</a:t>
            </a:r>
            <a:r>
              <a:rPr lang="en-US" altLang="ja-JP" sz="4900" dirty="0" smtClean="0">
                <a:ea typeface="ＭＳ Ｐゴシック" charset="-128"/>
              </a:rPr>
              <a:t>】</a:t>
            </a:r>
            <a:br>
              <a:rPr lang="en-US" altLang="ja-JP" sz="4900" dirty="0" smtClean="0">
                <a:ea typeface="ＭＳ Ｐゴシック" charset="-128"/>
              </a:rPr>
            </a:br>
            <a:r>
              <a:rPr lang="ja-JP" altLang="en-US" sz="3600" dirty="0" smtClean="0">
                <a:ea typeface="ＭＳ Ｐゴシック" charset="-128"/>
              </a:rPr>
              <a:t>（労働基準法第５８条）</a:t>
            </a:r>
          </a:p>
        </p:txBody>
      </p:sp>
      <p:sp>
        <p:nvSpPr>
          <p:cNvPr id="37891" name="Rectangle 54"/>
          <p:cNvSpPr>
            <a:spLocks noGrp="1" noChangeArrowheads="1"/>
          </p:cNvSpPr>
          <p:nvPr>
            <p:ph type="body" idx="1"/>
          </p:nvPr>
        </p:nvSpPr>
        <p:spPr>
          <a:xfrm>
            <a:off x="914400" y="1714488"/>
            <a:ext cx="7772400" cy="4305312"/>
          </a:xfrm>
        </p:spPr>
        <p:txBody>
          <a:bodyPr>
            <a:normAutofit/>
          </a:bodyPr>
          <a:lstStyle/>
          <a:p>
            <a:pPr eaLnBrk="1" hangingPunct="1"/>
            <a:r>
              <a:rPr lang="ja-JP" altLang="en-US" sz="3200" dirty="0" smtClean="0">
                <a:ea typeface="ＭＳ Ｐゴシック" charset="-128"/>
              </a:rPr>
              <a:t>アルバイトの契約は、１８歳未満でも、親や後見人が代わりに結ぶことはできない。</a:t>
            </a:r>
            <a:endParaRPr lang="en-US" altLang="ja-JP" sz="3200" dirty="0" smtClean="0">
              <a:ea typeface="ＭＳ Ｐゴシック" charset="-128"/>
            </a:endParaRPr>
          </a:p>
          <a:p>
            <a:pPr eaLnBrk="1" hangingPunct="1"/>
            <a:endParaRPr lang="ja-JP" altLang="en-US" sz="3200" dirty="0" smtClean="0">
              <a:ea typeface="ＭＳ Ｐゴシック" charset="-128"/>
            </a:endParaRPr>
          </a:p>
          <a:p>
            <a:pPr eaLnBrk="1" hangingPunct="1"/>
            <a:r>
              <a:rPr lang="ja-JP" altLang="en-US" sz="3200" dirty="0" smtClean="0">
                <a:ea typeface="ＭＳ Ｐゴシック" charset="-128"/>
              </a:rPr>
              <a:t>アルバイトをする本人の意思で結ぶ。</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idx="1"/>
          </p:nvPr>
        </p:nvGraphicFramePr>
        <p:xfrm>
          <a:off x="214282" y="1785926"/>
          <a:ext cx="8688389" cy="4446270"/>
        </p:xfrm>
        <a:graphic>
          <a:graphicData uri="http://schemas.openxmlformats.org/drawingml/2006/table">
            <a:tbl>
              <a:tblPr firstRow="1" bandRow="1">
                <a:tableStyleId>{D113A9D2-9D6B-4929-AA2D-F23B5EE8CBE7}</a:tableStyleId>
              </a:tblPr>
              <a:tblGrid>
                <a:gridCol w="290513"/>
                <a:gridCol w="2697163"/>
                <a:gridCol w="1512888"/>
                <a:gridCol w="4187825"/>
              </a:tblGrid>
              <a:tr h="741045">
                <a:tc>
                  <a:txBody>
                    <a:bodyPr/>
                    <a:lstStyle/>
                    <a:p>
                      <a:pPr algn="r" fontAlgn="ctr"/>
                      <a:r>
                        <a:rPr lang="en-US" altLang="ja-JP" sz="2600" b="0" i="0" u="none" strike="noStrike" baseline="0" dirty="0" smtClean="0">
                          <a:solidFill>
                            <a:srgbClr val="FFFF00"/>
                          </a:solidFill>
                          <a:latin typeface="ＭＳ Ｐゴシック" pitchFamily="50" charset="-128"/>
                          <a:ea typeface="ＭＳ Ｐゴシック" pitchFamily="50" charset="-128"/>
                        </a:rPr>
                        <a:t>1</a:t>
                      </a:r>
                      <a:endParaRPr lang="en-US" altLang="ja-JP" sz="2600" b="0" i="0" u="none" strike="noStrike" baseline="0" dirty="0">
                        <a:solidFill>
                          <a:srgbClr val="FFFF00"/>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時間外労働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FFFF00"/>
                          </a:solidFill>
                          <a:latin typeface="ＭＳ Ｐゴシック" pitchFamily="50" charset="-128"/>
                          <a:ea typeface="ＭＳ Ｐゴシック" pitchFamily="50" charset="-128"/>
                        </a:rPr>
                        <a:t>２５</a:t>
                      </a:r>
                      <a:r>
                        <a:rPr lang="ja-JP" altLang="en-US" sz="2600" b="0" i="0" u="none" strike="noStrike" baseline="0" dirty="0">
                          <a:latin typeface="ＭＳ Ｐゴシック" pitchFamily="50" charset="-128"/>
                          <a:ea typeface="ＭＳ Ｐゴシック" pitchFamily="50" charset="-128"/>
                        </a:rPr>
                        <a:t>％以上</a:t>
                      </a:r>
                      <a:endParaRPr lang="ja-JP" altLang="en-US" sz="2600" b="0" i="0" u="none" strike="noStrike" baseline="0" dirty="0">
                        <a:solidFill>
                          <a:srgbClr val="0000FF"/>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r" fontAlgn="ctr"/>
                      <a:r>
                        <a:rPr lang="ja-JP" altLang="en-US" sz="2600" b="0" i="0" u="none" strike="noStrike" baseline="0" dirty="0">
                          <a:latin typeface="ＭＳ Ｐゴシック" pitchFamily="50" charset="-128"/>
                          <a:ea typeface="ＭＳ Ｐゴシック" pitchFamily="50" charset="-128"/>
                        </a:rPr>
                        <a:t>８時間／１日以上の労働時間</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深夜労働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002060"/>
                          </a:solidFill>
                          <a:latin typeface="ＭＳ Ｐゴシック" pitchFamily="50" charset="-128"/>
                          <a:ea typeface="ＭＳ Ｐゴシック" pitchFamily="50" charset="-128"/>
                        </a:rPr>
                        <a:t>２５</a:t>
                      </a:r>
                      <a:r>
                        <a:rPr lang="ja-JP" altLang="en-US" sz="2600" b="0" i="0" u="none" strike="noStrike" baseline="0" dirty="0">
                          <a:latin typeface="ＭＳ Ｐゴシック" pitchFamily="50" charset="-128"/>
                          <a:ea typeface="ＭＳ Ｐゴシック" pitchFamily="50" charset="-128"/>
                        </a:rPr>
                        <a:t>％以上</a:t>
                      </a:r>
                      <a:endParaRPr lang="ja-JP" altLang="en-US" sz="2600" b="0" i="0" u="none" strike="noStrike" baseline="0" dirty="0">
                        <a:solidFill>
                          <a:srgbClr val="0000FF"/>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a:latin typeface="ＭＳ Ｐゴシック" pitchFamily="50" charset="-128"/>
                          <a:ea typeface="ＭＳ Ｐゴシック" pitchFamily="50" charset="-128"/>
                        </a:rPr>
                        <a:t>休日労働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002060"/>
                          </a:solidFill>
                          <a:latin typeface="ＭＳ Ｐゴシック" pitchFamily="50" charset="-128"/>
                          <a:ea typeface="ＭＳ Ｐゴシック" pitchFamily="50" charset="-128"/>
                        </a:rPr>
                        <a:t>３５</a:t>
                      </a:r>
                      <a:r>
                        <a:rPr lang="ja-JP" altLang="en-US" sz="2600" b="0" i="0" u="none" strike="noStrike" baseline="0" dirty="0">
                          <a:latin typeface="ＭＳ Ｐゴシック" pitchFamily="50" charset="-128"/>
                          <a:ea typeface="ＭＳ Ｐゴシック" pitchFamily="50" charset="-128"/>
                        </a:rPr>
                        <a:t>％以上</a:t>
                      </a:r>
                      <a:endParaRPr lang="ja-JP" altLang="en-US" sz="2600" b="0" i="0" u="none" strike="noStrike" baseline="0" dirty="0">
                        <a:solidFill>
                          <a:srgbClr val="0000FF"/>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zh-TW" altLang="en-US" sz="2600" b="0" i="0" u="none" strike="noStrike" baseline="0" dirty="0">
                          <a:latin typeface="ＭＳ Ｐゴシック" pitchFamily="50" charset="-128"/>
                          <a:ea typeface="ＭＳ Ｐゴシック" pitchFamily="50" charset="-128"/>
                        </a:rPr>
                        <a:t>休日＋時間外労働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002060"/>
                          </a:solidFill>
                          <a:latin typeface="ＭＳ Ｐゴシック" pitchFamily="50" charset="-128"/>
                          <a:ea typeface="ＭＳ Ｐゴシック" pitchFamily="50" charset="-128"/>
                        </a:rPr>
                        <a:t>３５</a:t>
                      </a:r>
                      <a:r>
                        <a:rPr lang="ja-JP" altLang="en-US" sz="2600" b="0" i="0" u="none" strike="noStrike" baseline="0" dirty="0">
                          <a:latin typeface="ＭＳ Ｐゴシック" pitchFamily="50" charset="-128"/>
                          <a:ea typeface="ＭＳ Ｐゴシック" pitchFamily="50" charset="-128"/>
                        </a:rPr>
                        <a:t>％以上</a:t>
                      </a:r>
                      <a:endParaRPr lang="ja-JP" altLang="en-US" sz="2600" b="0" i="0" u="none" strike="noStrike" baseline="0" dirty="0">
                        <a:solidFill>
                          <a:srgbClr val="0000FF"/>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zh-TW" altLang="en-US" sz="2600" b="0" i="0" u="none" strike="noStrike" baseline="0" dirty="0">
                          <a:solidFill>
                            <a:schemeClr val="bg1"/>
                          </a:solidFill>
                          <a:latin typeface="ＭＳ Ｐゴシック" pitchFamily="50" charset="-128"/>
                          <a:ea typeface="ＭＳ Ｐゴシック" pitchFamily="50" charset="-128"/>
                        </a:rPr>
                        <a:t>時間外＋深夜労働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002060"/>
                          </a:solidFill>
                          <a:latin typeface="ＭＳ Ｐゴシック" pitchFamily="50" charset="-128"/>
                          <a:ea typeface="ＭＳ Ｐゴシック" pitchFamily="50" charset="-128"/>
                        </a:rPr>
                        <a:t>５０</a:t>
                      </a:r>
                      <a:r>
                        <a:rPr lang="ja-JP" altLang="en-US" sz="2600" b="0" i="0" u="none" strike="noStrike" baseline="0" dirty="0">
                          <a:solidFill>
                            <a:schemeClr val="bg1"/>
                          </a:solidFill>
                          <a:latin typeface="ＭＳ Ｐゴシック" pitchFamily="50" charset="-128"/>
                          <a:ea typeface="ＭＳ Ｐゴシック" pitchFamily="50" charset="-128"/>
                        </a:rPr>
                        <a:t>％以上</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fontAlgn="ctr"/>
                      <a:r>
                        <a:rPr lang="zh-TW" altLang="en-US" sz="2600" b="0" i="0" u="none" strike="noStrike" baseline="0" dirty="0">
                          <a:solidFill>
                            <a:schemeClr val="bg1"/>
                          </a:solidFill>
                          <a:latin typeface="ＭＳ Ｐゴシック" pitchFamily="50" charset="-128"/>
                          <a:ea typeface="ＭＳ Ｐゴシック" pitchFamily="50" charset="-128"/>
                        </a:rPr>
                        <a:t>時間外（</a:t>
                      </a:r>
                      <a:r>
                        <a:rPr lang="zh-TW" altLang="en-US" sz="2600" b="0" i="0" u="none" strike="noStrike" baseline="0" dirty="0" smtClean="0">
                          <a:solidFill>
                            <a:srgbClr val="002060"/>
                          </a:solidFill>
                          <a:latin typeface="ＭＳ Ｐゴシック" pitchFamily="50" charset="-128"/>
                          <a:ea typeface="ＭＳ Ｐゴシック" pitchFamily="50" charset="-128"/>
                        </a:rPr>
                        <a:t>２５</a:t>
                      </a:r>
                      <a:r>
                        <a:rPr lang="zh-TW" altLang="en-US" sz="2600" b="0" i="0" u="none" strike="noStrike" baseline="0" dirty="0" smtClean="0">
                          <a:solidFill>
                            <a:schemeClr val="bg1"/>
                          </a:solidFill>
                          <a:latin typeface="ＭＳ Ｐゴシック" pitchFamily="50" charset="-128"/>
                          <a:ea typeface="ＭＳ Ｐゴシック" pitchFamily="50" charset="-128"/>
                        </a:rPr>
                        <a:t>％</a:t>
                      </a:r>
                      <a:r>
                        <a:rPr lang="zh-TW" altLang="en-US" sz="2600" b="0" i="0" u="none" strike="noStrike" baseline="0" dirty="0">
                          <a:solidFill>
                            <a:schemeClr val="bg1"/>
                          </a:solidFill>
                          <a:latin typeface="ＭＳ Ｐゴシック" pitchFamily="50" charset="-128"/>
                          <a:ea typeface="ＭＳ Ｐゴシック" pitchFamily="50" charset="-128"/>
                        </a:rPr>
                        <a:t>）＋深夜（</a:t>
                      </a:r>
                      <a:r>
                        <a:rPr lang="zh-TW" altLang="en-US" sz="2600" b="0" i="0" u="none" strike="noStrike" baseline="0" dirty="0" smtClean="0">
                          <a:solidFill>
                            <a:srgbClr val="002060"/>
                          </a:solidFill>
                          <a:latin typeface="ＭＳ Ｐゴシック" pitchFamily="50" charset="-128"/>
                          <a:ea typeface="ＭＳ Ｐゴシック" pitchFamily="50" charset="-128"/>
                        </a:rPr>
                        <a:t>２５</a:t>
                      </a:r>
                      <a:r>
                        <a:rPr lang="zh-TW" altLang="en-US" sz="2600" b="0" i="0" u="none" strike="noStrike" baseline="0" dirty="0" smtClean="0">
                          <a:solidFill>
                            <a:schemeClr val="bg1"/>
                          </a:solidFill>
                          <a:latin typeface="ＭＳ Ｐゴシック" pitchFamily="50" charset="-128"/>
                          <a:ea typeface="ＭＳ Ｐゴシック" pitchFamily="50" charset="-128"/>
                        </a:rPr>
                        <a:t>％</a:t>
                      </a:r>
                      <a:r>
                        <a:rPr lang="zh-TW" altLang="en-US" sz="2600" b="0" i="0" u="none" strike="noStrike" baseline="0" dirty="0">
                          <a:solidFill>
                            <a:schemeClr val="bg1"/>
                          </a:solidFill>
                          <a:latin typeface="ＭＳ Ｐゴシック" pitchFamily="50" charset="-128"/>
                          <a:ea typeface="ＭＳ Ｐゴシック" pitchFamily="50" charset="-128"/>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a:solidFill>
                            <a:schemeClr val="bg1"/>
                          </a:solidFill>
                          <a:latin typeface="ＭＳ Ｐゴシック" pitchFamily="50" charset="-128"/>
                          <a:ea typeface="ＭＳ Ｐゴシック" pitchFamily="50" charset="-128"/>
                        </a:rPr>
                        <a:t>休日＋深夜労働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002060"/>
                          </a:solidFill>
                          <a:latin typeface="ＭＳ Ｐゴシック" pitchFamily="50" charset="-128"/>
                          <a:ea typeface="ＭＳ Ｐゴシック" pitchFamily="50" charset="-128"/>
                        </a:rPr>
                        <a:t>６０</a:t>
                      </a:r>
                      <a:r>
                        <a:rPr lang="ja-JP" altLang="en-US" sz="2600" b="0" i="0" u="none" strike="noStrike" baseline="0" dirty="0">
                          <a:solidFill>
                            <a:schemeClr val="bg1"/>
                          </a:solidFill>
                          <a:latin typeface="ＭＳ Ｐゴシック" pitchFamily="50" charset="-128"/>
                          <a:ea typeface="ＭＳ Ｐゴシック" pitchFamily="50" charset="-128"/>
                        </a:rPr>
                        <a:t>％以上</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fontAlgn="ctr"/>
                      <a:r>
                        <a:rPr lang="ja-JP" altLang="en-US" sz="2600" b="0" i="0" u="none" strike="noStrike" baseline="0" dirty="0">
                          <a:solidFill>
                            <a:schemeClr val="bg1"/>
                          </a:solidFill>
                          <a:latin typeface="ＭＳ Ｐゴシック" pitchFamily="50" charset="-128"/>
                          <a:ea typeface="ＭＳ Ｐゴシック" pitchFamily="50" charset="-128"/>
                        </a:rPr>
                        <a:t>休日（</a:t>
                      </a:r>
                      <a:r>
                        <a:rPr lang="ja-JP" altLang="en-US" sz="2600" b="0" i="0" u="none" strike="noStrike" baseline="0" dirty="0" smtClean="0">
                          <a:solidFill>
                            <a:srgbClr val="002060"/>
                          </a:solidFill>
                          <a:latin typeface="ＭＳ Ｐゴシック" pitchFamily="50" charset="-128"/>
                          <a:ea typeface="ＭＳ Ｐゴシック" pitchFamily="50" charset="-128"/>
                        </a:rPr>
                        <a:t>３５</a:t>
                      </a:r>
                      <a:r>
                        <a:rPr lang="ja-JP" altLang="en-US" sz="2600" b="0" i="0" u="none" strike="noStrike" baseline="0" dirty="0" smtClean="0">
                          <a:solidFill>
                            <a:schemeClr val="bg1"/>
                          </a:solidFill>
                          <a:latin typeface="ＭＳ Ｐゴシック" pitchFamily="50" charset="-128"/>
                          <a:ea typeface="ＭＳ Ｐゴシック" pitchFamily="50" charset="-128"/>
                        </a:rPr>
                        <a:t>％</a:t>
                      </a:r>
                      <a:r>
                        <a:rPr lang="ja-JP" altLang="en-US" sz="2600" b="0" i="0" u="none" strike="noStrike" baseline="0" dirty="0">
                          <a:solidFill>
                            <a:schemeClr val="bg1"/>
                          </a:solidFill>
                          <a:latin typeface="ＭＳ Ｐゴシック" pitchFamily="50" charset="-128"/>
                          <a:ea typeface="ＭＳ Ｐゴシック" pitchFamily="50" charset="-128"/>
                        </a:rPr>
                        <a:t>）＋深夜</a:t>
                      </a:r>
                      <a:r>
                        <a:rPr lang="ja-JP" altLang="en-US" sz="2600" b="0" i="0" u="none" strike="noStrike" baseline="0" dirty="0" smtClean="0">
                          <a:solidFill>
                            <a:schemeClr val="bg1"/>
                          </a:solidFill>
                          <a:latin typeface="ＭＳ Ｐゴシック" pitchFamily="50" charset="-128"/>
                          <a:ea typeface="ＭＳ Ｐゴシック" pitchFamily="50" charset="-128"/>
                        </a:rPr>
                        <a:t>（</a:t>
                      </a:r>
                      <a:r>
                        <a:rPr lang="ja-JP" altLang="en-US" sz="2600" b="0" i="0" u="none" strike="noStrike" baseline="0" dirty="0" smtClean="0">
                          <a:solidFill>
                            <a:srgbClr val="002060"/>
                          </a:solidFill>
                          <a:latin typeface="ＭＳ Ｐゴシック" pitchFamily="50" charset="-128"/>
                          <a:ea typeface="ＭＳ Ｐゴシック" pitchFamily="50" charset="-128"/>
                        </a:rPr>
                        <a:t>２５</a:t>
                      </a:r>
                      <a:r>
                        <a:rPr lang="ja-JP" altLang="en-US" sz="2600" b="0" i="0" u="none" strike="noStrike" baseline="0" dirty="0" smtClean="0">
                          <a:solidFill>
                            <a:schemeClr val="bg1"/>
                          </a:solidFill>
                          <a:latin typeface="ＭＳ Ｐゴシック" pitchFamily="50" charset="-128"/>
                          <a:ea typeface="ＭＳ Ｐゴシック" pitchFamily="50" charset="-128"/>
                        </a:rPr>
                        <a:t>％</a:t>
                      </a:r>
                      <a:r>
                        <a:rPr lang="ja-JP" altLang="en-US" sz="2600" b="0" i="0" u="none" strike="noStrike" baseline="0" dirty="0">
                          <a:solidFill>
                            <a:schemeClr val="bg1"/>
                          </a:solidFill>
                          <a:latin typeface="ＭＳ Ｐゴシック" pitchFamily="50" charset="-128"/>
                          <a:ea typeface="ＭＳ Ｐゴシック" pitchFamily="50" charset="-128"/>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bl>
          </a:graphicData>
        </a:graphic>
      </p:graphicFrame>
      <p:sp>
        <p:nvSpPr>
          <p:cNvPr id="10242" name="Rectangle 2"/>
          <p:cNvSpPr>
            <a:spLocks noGrp="1" noChangeArrowheads="1"/>
          </p:cNvSpPr>
          <p:nvPr>
            <p:ph type="title"/>
          </p:nvPr>
        </p:nvSpPr>
        <p:spPr>
          <a:xfrm>
            <a:off x="571500" y="457200"/>
            <a:ext cx="8143875" cy="1371600"/>
          </a:xfrm>
        </p:spPr>
        <p:txBody>
          <a:bodyPr/>
          <a:lstStyle/>
          <a:p>
            <a:pPr eaLnBrk="1" fontAlgn="auto" hangingPunct="1">
              <a:spcAft>
                <a:spcPts val="0"/>
              </a:spcAft>
              <a:defRPr/>
            </a:pPr>
            <a:r>
              <a:rPr lang="ja-JP" altLang="en-US" sz="4000" dirty="0" smtClean="0"/>
              <a:t>Ｑ３．賃金は何％増えるか？</a:t>
            </a:r>
          </a:p>
        </p:txBody>
      </p:sp>
    </p:spTree>
  </p:cSld>
  <p:clrMapOvr>
    <a:masterClrMapping/>
  </p:clrMapOvr>
  <p:transition>
    <p:fad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58"/>
          <p:cNvSpPr>
            <a:spLocks noGrp="1" noChangeArrowheads="1"/>
          </p:cNvSpPr>
          <p:nvPr>
            <p:ph type="title"/>
          </p:nvPr>
        </p:nvSpPr>
        <p:spPr>
          <a:xfrm>
            <a:off x="395288" y="214290"/>
            <a:ext cx="8280400" cy="1928826"/>
          </a:xfrm>
        </p:spPr>
        <p:txBody>
          <a:bodyPr>
            <a:normAutofit fontScale="90000"/>
          </a:bodyPr>
          <a:lstStyle/>
          <a:p>
            <a:pPr marL="838200" indent="-838200" algn="ctr" eaLnBrk="1" hangingPunct="1"/>
            <a:r>
              <a:rPr lang="en-US" altLang="ja-JP" sz="4400" dirty="0" smtClean="0">
                <a:ea typeface="ＭＳ Ｐゴシック" charset="-128"/>
              </a:rPr>
              <a:t>【</a:t>
            </a:r>
            <a:r>
              <a:rPr lang="ja-JP" altLang="en-US" sz="4400" dirty="0" smtClean="0">
                <a:ea typeface="ＭＳ Ｐゴシック" charset="-128"/>
              </a:rPr>
              <a:t>変形労働時間制の適用除外、</a:t>
            </a:r>
            <a:br>
              <a:rPr lang="ja-JP" altLang="en-US" sz="4400" dirty="0" smtClean="0">
                <a:ea typeface="ＭＳ Ｐゴシック" charset="-128"/>
              </a:rPr>
            </a:br>
            <a:r>
              <a:rPr lang="ja-JP" altLang="en-US" sz="4400" dirty="0" smtClean="0">
                <a:ea typeface="ＭＳ Ｐゴシック" charset="-128"/>
              </a:rPr>
              <a:t>時間外、休日労働の禁止</a:t>
            </a:r>
            <a:r>
              <a:rPr lang="en-US" altLang="ja-JP" sz="4400" dirty="0" smtClean="0">
                <a:ea typeface="ＭＳ Ｐゴシック" charset="-128"/>
              </a:rPr>
              <a:t>】</a:t>
            </a:r>
            <a:br>
              <a:rPr lang="en-US" altLang="ja-JP" sz="4400" dirty="0" smtClean="0">
                <a:ea typeface="ＭＳ Ｐゴシック" charset="-128"/>
              </a:rPr>
            </a:br>
            <a:r>
              <a:rPr lang="ja-JP" altLang="en-US" sz="3600" dirty="0" smtClean="0">
                <a:ea typeface="ＭＳ Ｐゴシック" charset="-128"/>
              </a:rPr>
              <a:t>（労働基準法第６０条）</a:t>
            </a:r>
          </a:p>
        </p:txBody>
      </p:sp>
      <p:sp>
        <p:nvSpPr>
          <p:cNvPr id="2107" name="Rectangle 59"/>
          <p:cNvSpPr>
            <a:spLocks noGrp="1" noChangeArrowheads="1"/>
          </p:cNvSpPr>
          <p:nvPr>
            <p:ph type="body" idx="1"/>
          </p:nvPr>
        </p:nvSpPr>
        <p:spPr>
          <a:xfrm>
            <a:off x="452438" y="2349500"/>
            <a:ext cx="8223250" cy="4248150"/>
          </a:xfrm>
        </p:spPr>
        <p:txBody>
          <a:bodyPr>
            <a:normAutofit/>
          </a:bodyPr>
          <a:lstStyle/>
          <a:p>
            <a:pPr eaLnBrk="1" hangingPunct="1">
              <a:lnSpc>
                <a:spcPct val="90000"/>
              </a:lnSpc>
            </a:pPr>
            <a:r>
              <a:rPr lang="ja-JP" altLang="en-US" sz="3200" dirty="0" smtClean="0">
                <a:ea typeface="ＭＳ Ｐゴシック" charset="-128"/>
              </a:rPr>
              <a:t>１８歳未満のアルバイトは、「週４０時間、１日８時間」の労働時間が厳格に守られる。</a:t>
            </a:r>
            <a:endParaRPr lang="en-US" altLang="ja-JP" sz="3200" dirty="0" smtClean="0">
              <a:ea typeface="ＭＳ Ｐゴシック" charset="-128"/>
            </a:endParaRPr>
          </a:p>
          <a:p>
            <a:pPr eaLnBrk="1" hangingPunct="1">
              <a:lnSpc>
                <a:spcPct val="90000"/>
              </a:lnSpc>
              <a:buNone/>
            </a:pPr>
            <a:endParaRPr lang="ja-JP" altLang="en-US" sz="3200" dirty="0" smtClean="0">
              <a:ea typeface="ＭＳ Ｐゴシック" charset="-128"/>
            </a:endParaRPr>
          </a:p>
          <a:p>
            <a:pPr eaLnBrk="1" hangingPunct="1">
              <a:lnSpc>
                <a:spcPct val="90000"/>
              </a:lnSpc>
            </a:pPr>
            <a:r>
              <a:rPr lang="ja-JP" altLang="en-US" sz="3200" dirty="0" smtClean="0">
                <a:ea typeface="ＭＳ Ｐゴシック" charset="-128"/>
              </a:rPr>
              <a:t>時間外労働（残業）は禁止。</a:t>
            </a:r>
          </a:p>
          <a:p>
            <a:pPr eaLnBrk="1" hangingPunct="1">
              <a:lnSpc>
                <a:spcPct val="90000"/>
              </a:lnSpc>
              <a:buNone/>
            </a:pPr>
            <a:endParaRPr lang="en-US" altLang="ja-JP" sz="3200" dirty="0" smtClean="0">
              <a:ea typeface="ＭＳ Ｐゴシック" charset="-128"/>
            </a:endParaRPr>
          </a:p>
          <a:p>
            <a:pPr eaLnBrk="1" hangingPunct="1">
              <a:lnSpc>
                <a:spcPct val="90000"/>
              </a:lnSpc>
            </a:pPr>
            <a:r>
              <a:rPr lang="ja-JP" altLang="en-US" sz="3200" dirty="0" smtClean="0">
                <a:ea typeface="ＭＳ Ｐゴシック" charset="-128"/>
              </a:rPr>
              <a:t>休日労働も禁止。</a:t>
            </a:r>
            <a:endParaRPr lang="en-US" altLang="ja-JP" sz="3200" dirty="0" smtClean="0">
              <a:ea typeface="ＭＳ Ｐゴシック" charset="-128"/>
            </a:endParaRPr>
          </a:p>
          <a:p>
            <a:pPr eaLnBrk="1" hangingPunct="1">
              <a:lnSpc>
                <a:spcPct val="90000"/>
              </a:lnSpc>
              <a:buNone/>
            </a:pPr>
            <a:endParaRPr lang="en-US" altLang="ja-JP" sz="3200" dirty="0" smtClean="0">
              <a:ea typeface="ＭＳ Ｐゴシック" charset="-128"/>
            </a:endParaRPr>
          </a:p>
          <a:p>
            <a:pPr eaLnBrk="1" hangingPunct="1">
              <a:lnSpc>
                <a:spcPct val="90000"/>
              </a:lnSpc>
            </a:pPr>
            <a:r>
              <a:rPr lang="ja-JP" altLang="en-US" sz="3200" dirty="0" smtClean="0">
                <a:ea typeface="ＭＳ Ｐゴシック" charset="-128"/>
              </a:rPr>
              <a:t>もしさせると、使用者は処罰される。</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07">
                                            <p:txEl>
                                              <p:pRg st="0" end="0"/>
                                            </p:txEl>
                                          </p:spTgt>
                                        </p:tgtEl>
                                        <p:attrNameLst>
                                          <p:attrName>style.visibility</p:attrName>
                                        </p:attrNameLst>
                                      </p:cBhvr>
                                      <p:to>
                                        <p:strVal val="visible"/>
                                      </p:to>
                                    </p:set>
                                    <p:anim calcmode="lin" valueType="num">
                                      <p:cBhvr additive="base">
                                        <p:cTn id="7" dur="500" fill="hold"/>
                                        <p:tgtEl>
                                          <p:spTgt spid="21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07">
                                            <p:txEl>
                                              <p:pRg st="2" end="2"/>
                                            </p:txEl>
                                          </p:spTgt>
                                        </p:tgtEl>
                                        <p:attrNameLst>
                                          <p:attrName>style.visibility</p:attrName>
                                        </p:attrNameLst>
                                      </p:cBhvr>
                                      <p:to>
                                        <p:strVal val="visible"/>
                                      </p:to>
                                    </p:set>
                                    <p:anim calcmode="lin" valueType="num">
                                      <p:cBhvr additive="base">
                                        <p:cTn id="13" dur="500" fill="hold"/>
                                        <p:tgtEl>
                                          <p:spTgt spid="210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07">
                                            <p:txEl>
                                              <p:pRg st="4" end="4"/>
                                            </p:txEl>
                                          </p:spTgt>
                                        </p:tgtEl>
                                        <p:attrNameLst>
                                          <p:attrName>style.visibility</p:attrName>
                                        </p:attrNameLst>
                                      </p:cBhvr>
                                      <p:to>
                                        <p:strVal val="visible"/>
                                      </p:to>
                                    </p:set>
                                    <p:anim calcmode="lin" valueType="num">
                                      <p:cBhvr additive="base">
                                        <p:cTn id="19" dur="500" fill="hold"/>
                                        <p:tgtEl>
                                          <p:spTgt spid="210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0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107">
                                            <p:txEl>
                                              <p:pRg st="6" end="6"/>
                                            </p:txEl>
                                          </p:spTgt>
                                        </p:tgtEl>
                                        <p:attrNameLst>
                                          <p:attrName>style.visibility</p:attrName>
                                        </p:attrNameLst>
                                      </p:cBhvr>
                                      <p:to>
                                        <p:strVal val="visible"/>
                                      </p:to>
                                    </p:set>
                                    <p:anim calcmode="lin" valueType="num">
                                      <p:cBhvr additive="base">
                                        <p:cTn id="25" dur="500" fill="hold"/>
                                        <p:tgtEl>
                                          <p:spTgt spid="210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10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7"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63"/>
          <p:cNvSpPr>
            <a:spLocks noGrp="1" noChangeArrowheads="1"/>
          </p:cNvSpPr>
          <p:nvPr>
            <p:ph type="title"/>
          </p:nvPr>
        </p:nvSpPr>
        <p:spPr>
          <a:xfrm>
            <a:off x="928662" y="571480"/>
            <a:ext cx="7772400" cy="1143000"/>
          </a:xfrm>
        </p:spPr>
        <p:txBody>
          <a:bodyPr anchor="ctr">
            <a:normAutofit fontScale="90000"/>
          </a:bodyPr>
          <a:lstStyle/>
          <a:p>
            <a:pPr algn="ctr" eaLnBrk="1" hangingPunct="1"/>
            <a:r>
              <a:rPr lang="en-US" altLang="ja-JP" sz="4900" dirty="0" smtClean="0">
                <a:ea typeface="ＭＳ Ｐゴシック" charset="-128"/>
              </a:rPr>
              <a:t>【</a:t>
            </a:r>
            <a:r>
              <a:rPr lang="ja-JP" altLang="en-US" sz="4900" dirty="0" smtClean="0">
                <a:ea typeface="ＭＳ Ｐゴシック" charset="-128"/>
              </a:rPr>
              <a:t>深夜業は禁止</a:t>
            </a:r>
            <a:r>
              <a:rPr lang="en-US" altLang="ja-JP" sz="4900" dirty="0" smtClean="0">
                <a:ea typeface="ＭＳ Ｐゴシック" charset="-128"/>
              </a:rPr>
              <a:t>】</a:t>
            </a:r>
            <a:br>
              <a:rPr lang="en-US" altLang="ja-JP" sz="4900" dirty="0" smtClean="0">
                <a:ea typeface="ＭＳ Ｐゴシック" charset="-128"/>
              </a:rPr>
            </a:br>
            <a:r>
              <a:rPr lang="ja-JP" altLang="en-US" sz="3600" dirty="0" smtClean="0">
                <a:ea typeface="ＭＳ Ｐゴシック" charset="-128"/>
              </a:rPr>
              <a:t>（労働基準法第６１条）</a:t>
            </a:r>
          </a:p>
        </p:txBody>
      </p:sp>
      <p:sp>
        <p:nvSpPr>
          <p:cNvPr id="39939" name="Rectangle 64"/>
          <p:cNvSpPr>
            <a:spLocks noGrp="1" noChangeArrowheads="1"/>
          </p:cNvSpPr>
          <p:nvPr>
            <p:ph type="body" idx="1"/>
          </p:nvPr>
        </p:nvSpPr>
        <p:spPr>
          <a:xfrm>
            <a:off x="914400" y="2143116"/>
            <a:ext cx="7772400" cy="3876684"/>
          </a:xfrm>
        </p:spPr>
        <p:txBody>
          <a:bodyPr>
            <a:normAutofit/>
          </a:bodyPr>
          <a:lstStyle/>
          <a:p>
            <a:pPr eaLnBrk="1" hangingPunct="1">
              <a:lnSpc>
                <a:spcPct val="150000"/>
              </a:lnSpc>
            </a:pPr>
            <a:r>
              <a:rPr lang="ja-JP" altLang="en-US" sz="3200" dirty="0" smtClean="0">
                <a:ea typeface="ＭＳ Ｐゴシック" charset="-128"/>
              </a:rPr>
              <a:t>１８歳未満は、原則として午後１０時から午前５時までの深夜時間帯の仕事は禁止。</a:t>
            </a:r>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68"/>
          <p:cNvSpPr>
            <a:spLocks noGrp="1" noChangeArrowheads="1"/>
          </p:cNvSpPr>
          <p:nvPr>
            <p:ph type="title"/>
          </p:nvPr>
        </p:nvSpPr>
        <p:spPr>
          <a:xfrm>
            <a:off x="395288" y="452438"/>
            <a:ext cx="8280400" cy="1262050"/>
          </a:xfrm>
        </p:spPr>
        <p:txBody>
          <a:bodyPr anchor="ctr">
            <a:normAutofit fontScale="90000"/>
          </a:bodyPr>
          <a:lstStyle/>
          <a:p>
            <a:pPr algn="ctr" eaLnBrk="1" hangingPunct="1"/>
            <a:r>
              <a:rPr lang="en-US" altLang="ja-JP" sz="4900" dirty="0" smtClean="0">
                <a:ea typeface="ＭＳ Ｐゴシック" charset="-128"/>
              </a:rPr>
              <a:t>【</a:t>
            </a:r>
            <a:r>
              <a:rPr lang="ja-JP" altLang="en-US" sz="4900" dirty="0" smtClean="0">
                <a:ea typeface="ＭＳ Ｐゴシック" charset="-128"/>
              </a:rPr>
              <a:t>危険なアルバイトは禁止</a:t>
            </a:r>
            <a:r>
              <a:rPr lang="en-US" altLang="ja-JP" sz="4900" dirty="0" smtClean="0">
                <a:ea typeface="ＭＳ Ｐゴシック" charset="-128"/>
              </a:rPr>
              <a:t>】</a:t>
            </a:r>
            <a:br>
              <a:rPr lang="en-US" altLang="ja-JP" sz="4900" dirty="0" smtClean="0">
                <a:ea typeface="ＭＳ Ｐゴシック" charset="-128"/>
              </a:rPr>
            </a:br>
            <a:r>
              <a:rPr lang="ja-JP" altLang="en-US" sz="3600" dirty="0" smtClean="0">
                <a:ea typeface="ＭＳ Ｐゴシック" charset="-128"/>
              </a:rPr>
              <a:t>（労働基準法第６２条、第６３条）</a:t>
            </a:r>
          </a:p>
        </p:txBody>
      </p:sp>
      <p:sp>
        <p:nvSpPr>
          <p:cNvPr id="2117" name="Rectangle 69"/>
          <p:cNvSpPr>
            <a:spLocks noGrp="1" noChangeArrowheads="1"/>
          </p:cNvSpPr>
          <p:nvPr>
            <p:ph type="body" idx="1"/>
          </p:nvPr>
        </p:nvSpPr>
        <p:spPr>
          <a:xfrm>
            <a:off x="452438" y="2000240"/>
            <a:ext cx="8223250" cy="3852873"/>
          </a:xfrm>
        </p:spPr>
        <p:txBody>
          <a:bodyPr>
            <a:noAutofit/>
          </a:bodyPr>
          <a:lstStyle/>
          <a:p>
            <a:pPr eaLnBrk="1" hangingPunct="1"/>
            <a:r>
              <a:rPr lang="ja-JP" altLang="en-US" sz="3200" dirty="0" smtClean="0">
                <a:ea typeface="ＭＳ Ｐゴシック" charset="-128"/>
              </a:rPr>
              <a:t>高校生のアルバイトも、仕事中のケガは労災で補償。</a:t>
            </a:r>
          </a:p>
          <a:p>
            <a:pPr eaLnBrk="1" hangingPunct="1"/>
            <a:r>
              <a:rPr lang="ja-JP" altLang="en-US" sz="3200" dirty="0" smtClean="0">
                <a:ea typeface="ＭＳ Ｐゴシック" charset="-128"/>
              </a:rPr>
              <a:t>しかし、補償額は安いバイト代で計算。</a:t>
            </a:r>
            <a:endParaRPr lang="en-US" altLang="ja-JP" sz="3200" dirty="0" smtClean="0">
              <a:ea typeface="ＭＳ Ｐゴシック" charset="-128"/>
            </a:endParaRPr>
          </a:p>
          <a:p>
            <a:pPr eaLnBrk="1" hangingPunct="1"/>
            <a:r>
              <a:rPr lang="ja-JP" altLang="en-US" sz="3200" dirty="0" smtClean="0">
                <a:ea typeface="ＭＳ Ｐゴシック" charset="-128"/>
              </a:rPr>
              <a:t>バイトのケガで一生を棒に振るのはさけよう。</a:t>
            </a:r>
            <a:endParaRPr lang="en-US" altLang="ja-JP" sz="3200" dirty="0" smtClean="0">
              <a:ea typeface="ＭＳ Ｐゴシック" charset="-128"/>
            </a:endParaRPr>
          </a:p>
          <a:p>
            <a:r>
              <a:rPr lang="ja-JP" altLang="en-US" sz="3200" dirty="0" smtClean="0">
                <a:ea typeface="ＭＳ Ｐゴシック" charset="-128"/>
              </a:rPr>
              <a:t>時給が高いものは、危険な仕事の可能性。</a:t>
            </a:r>
            <a:endParaRPr lang="en-US" altLang="ja-JP" sz="3200" dirty="0" smtClean="0">
              <a:ea typeface="ＭＳ Ｐゴシック" charset="-128"/>
            </a:endParaRPr>
          </a:p>
          <a:p>
            <a:r>
              <a:rPr lang="ja-JP" altLang="en-US" sz="3200" dirty="0" smtClean="0">
                <a:ea typeface="ＭＳ Ｐゴシック" charset="-128"/>
              </a:rPr>
              <a:t>１８歳未満の危険な仕事は禁止。</a:t>
            </a:r>
          </a:p>
          <a:p>
            <a:pPr eaLnBrk="1" hangingPunct="1"/>
            <a:endParaRPr lang="ja-JP" altLang="en-US" sz="3200" dirty="0" smtClean="0">
              <a:ea typeface="ＭＳ Ｐゴシック"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17">
                                            <p:txEl>
                                              <p:pRg st="0" end="0"/>
                                            </p:txEl>
                                          </p:spTgt>
                                        </p:tgtEl>
                                        <p:attrNameLst>
                                          <p:attrName>style.visibility</p:attrName>
                                        </p:attrNameLst>
                                      </p:cBhvr>
                                      <p:to>
                                        <p:strVal val="visible"/>
                                      </p:to>
                                    </p:set>
                                    <p:anim calcmode="lin" valueType="num">
                                      <p:cBhvr additive="base">
                                        <p:cTn id="7" dur="500" fill="hold"/>
                                        <p:tgtEl>
                                          <p:spTgt spid="21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17">
                                            <p:txEl>
                                              <p:pRg st="1" end="1"/>
                                            </p:txEl>
                                          </p:spTgt>
                                        </p:tgtEl>
                                        <p:attrNameLst>
                                          <p:attrName>style.visibility</p:attrName>
                                        </p:attrNameLst>
                                      </p:cBhvr>
                                      <p:to>
                                        <p:strVal val="visible"/>
                                      </p:to>
                                    </p:set>
                                    <p:anim calcmode="lin" valueType="num">
                                      <p:cBhvr additive="base">
                                        <p:cTn id="13" dur="500" fill="hold"/>
                                        <p:tgtEl>
                                          <p:spTgt spid="211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1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17">
                                            <p:txEl>
                                              <p:pRg st="2" end="2"/>
                                            </p:txEl>
                                          </p:spTgt>
                                        </p:tgtEl>
                                        <p:attrNameLst>
                                          <p:attrName>style.visibility</p:attrName>
                                        </p:attrNameLst>
                                      </p:cBhvr>
                                      <p:to>
                                        <p:strVal val="visible"/>
                                      </p:to>
                                    </p:set>
                                    <p:anim calcmode="lin" valueType="num">
                                      <p:cBhvr additive="base">
                                        <p:cTn id="19" dur="500" fill="hold"/>
                                        <p:tgtEl>
                                          <p:spTgt spid="211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1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117">
                                            <p:txEl>
                                              <p:pRg st="3" end="3"/>
                                            </p:txEl>
                                          </p:spTgt>
                                        </p:tgtEl>
                                        <p:attrNameLst>
                                          <p:attrName>style.visibility</p:attrName>
                                        </p:attrNameLst>
                                      </p:cBhvr>
                                      <p:to>
                                        <p:strVal val="visible"/>
                                      </p:to>
                                    </p:set>
                                    <p:anim calcmode="lin" valueType="num">
                                      <p:cBhvr additive="base">
                                        <p:cTn id="25" dur="500" fill="hold"/>
                                        <p:tgtEl>
                                          <p:spTgt spid="211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11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117">
                                            <p:txEl>
                                              <p:pRg st="4" end="4"/>
                                            </p:txEl>
                                          </p:spTgt>
                                        </p:tgtEl>
                                        <p:attrNameLst>
                                          <p:attrName>style.visibility</p:attrName>
                                        </p:attrNameLst>
                                      </p:cBhvr>
                                      <p:to>
                                        <p:strVal val="visible"/>
                                      </p:to>
                                    </p:set>
                                    <p:anim calcmode="lin" valueType="num">
                                      <p:cBhvr additive="base">
                                        <p:cTn id="31" dur="500" fill="hold"/>
                                        <p:tgtEl>
                                          <p:spTgt spid="211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11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7"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bg>
      <p:bgPr>
        <a:solidFill>
          <a:schemeClr val="tx1">
            <a:alpha val="4000"/>
          </a:schemeClr>
        </a:solidFill>
        <a:effectLst/>
      </p:bgPr>
    </p:bg>
    <p:spTree>
      <p:nvGrpSpPr>
        <p:cNvPr id="1" name=""/>
        <p:cNvGrpSpPr/>
        <p:nvPr/>
      </p:nvGrpSpPr>
      <p:grpSpPr>
        <a:xfrm>
          <a:off x="0" y="0"/>
          <a:ext cx="0" cy="0"/>
          <a:chOff x="0" y="0"/>
          <a:chExt cx="0" cy="0"/>
        </a:xfrm>
      </p:grpSpPr>
      <p:sp>
        <p:nvSpPr>
          <p:cNvPr id="43010" name="Rectangle 73"/>
          <p:cNvSpPr>
            <a:spLocks noGrp="1" noChangeArrowheads="1"/>
          </p:cNvSpPr>
          <p:nvPr>
            <p:ph type="title"/>
          </p:nvPr>
        </p:nvSpPr>
        <p:spPr>
          <a:xfrm>
            <a:off x="428596" y="274638"/>
            <a:ext cx="8258204" cy="1143000"/>
          </a:xfrm>
        </p:spPr>
        <p:txBody>
          <a:bodyPr anchor="ctr">
            <a:noAutofit/>
          </a:bodyPr>
          <a:lstStyle/>
          <a:p>
            <a:pPr algn="ctr" eaLnBrk="1" hangingPunct="1"/>
            <a:r>
              <a:rPr lang="ja-JP" altLang="en-US" sz="4400" dirty="0" smtClean="0">
                <a:ea typeface="ＭＳ Ｐゴシック" charset="-128"/>
              </a:rPr>
              <a:t>次の危険・有害業務は法律で禁止</a:t>
            </a:r>
          </a:p>
        </p:txBody>
      </p:sp>
      <p:sp>
        <p:nvSpPr>
          <p:cNvPr id="2122" name="Rectangle 74"/>
          <p:cNvSpPr>
            <a:spLocks noGrp="1" noChangeArrowheads="1"/>
          </p:cNvSpPr>
          <p:nvPr>
            <p:ph type="body" sz="half" idx="1"/>
          </p:nvPr>
        </p:nvSpPr>
        <p:spPr>
          <a:xfrm>
            <a:off x="428596" y="1428736"/>
            <a:ext cx="3820478" cy="4572000"/>
          </a:xfrm>
        </p:spPr>
        <p:txBody>
          <a:bodyPr>
            <a:normAutofit/>
          </a:bodyPr>
          <a:lstStyle/>
          <a:p>
            <a:pPr eaLnBrk="1" hangingPunct="1">
              <a:lnSpc>
                <a:spcPct val="90000"/>
              </a:lnSpc>
            </a:pPr>
            <a:r>
              <a:rPr lang="ja-JP" altLang="en-US" sz="3200" dirty="0" smtClean="0">
                <a:ea typeface="ＭＳ Ｐゴシック" charset="-128"/>
              </a:rPr>
              <a:t>重量物の取扱いの業務</a:t>
            </a:r>
          </a:p>
          <a:p>
            <a:pPr eaLnBrk="1" hangingPunct="1">
              <a:lnSpc>
                <a:spcPct val="90000"/>
              </a:lnSpc>
            </a:pPr>
            <a:r>
              <a:rPr lang="ja-JP" altLang="en-US" sz="3200" dirty="0" smtClean="0">
                <a:ea typeface="ＭＳ Ｐゴシック" charset="-128"/>
              </a:rPr>
              <a:t>運転中の機械等の掃除、検査、修理等の業務</a:t>
            </a:r>
          </a:p>
          <a:p>
            <a:pPr eaLnBrk="1" hangingPunct="1">
              <a:lnSpc>
                <a:spcPct val="90000"/>
              </a:lnSpc>
            </a:pPr>
            <a:r>
              <a:rPr lang="ja-JP" altLang="en-US" sz="3200" dirty="0" smtClean="0">
                <a:ea typeface="ＭＳ Ｐゴシック" charset="-128"/>
              </a:rPr>
              <a:t>ボイラー、クレーン、２トン以上の大型トラック等の運転又は取扱いの業務</a:t>
            </a:r>
          </a:p>
        </p:txBody>
      </p:sp>
      <p:sp>
        <p:nvSpPr>
          <p:cNvPr id="2053" name="Rectangle 5"/>
          <p:cNvSpPr>
            <a:spLocks noGrp="1" noChangeArrowheads="1"/>
          </p:cNvSpPr>
          <p:nvPr>
            <p:ph type="body" sz="half" idx="2"/>
          </p:nvPr>
        </p:nvSpPr>
        <p:spPr>
          <a:xfrm>
            <a:off x="4500562" y="1447800"/>
            <a:ext cx="4182428" cy="4572000"/>
          </a:xfrm>
        </p:spPr>
        <p:txBody>
          <a:bodyPr>
            <a:noAutofit/>
          </a:bodyPr>
          <a:lstStyle/>
          <a:p>
            <a:pPr eaLnBrk="1" hangingPunct="1">
              <a:lnSpc>
                <a:spcPct val="90000"/>
              </a:lnSpc>
            </a:pPr>
            <a:r>
              <a:rPr lang="ja-JP" altLang="en-US" sz="3200" dirty="0" smtClean="0">
                <a:ea typeface="ＭＳ Ｐゴシック" charset="-128"/>
              </a:rPr>
              <a:t>深さが５メートル以上の地穴及び土砂崩壊のおそれのある場所における業務</a:t>
            </a:r>
          </a:p>
          <a:p>
            <a:pPr eaLnBrk="1" hangingPunct="1">
              <a:lnSpc>
                <a:spcPct val="90000"/>
              </a:lnSpc>
            </a:pPr>
            <a:r>
              <a:rPr lang="ja-JP" altLang="en-US" sz="3200" dirty="0" smtClean="0">
                <a:ea typeface="ＭＳ Ｐゴシック" charset="-128"/>
              </a:rPr>
              <a:t>高さが５メートル以上で墜落のおそれのある場所における業務</a:t>
            </a:r>
          </a:p>
          <a:p>
            <a:pPr eaLnBrk="1" hangingPunct="1">
              <a:lnSpc>
                <a:spcPct val="90000"/>
              </a:lnSpc>
            </a:pPr>
            <a:r>
              <a:rPr lang="ja-JP" altLang="en-US" sz="3200" dirty="0" smtClean="0">
                <a:ea typeface="ＭＳ Ｐゴシック" charset="-128"/>
              </a:rPr>
              <a:t>足場の組立等の業務</a:t>
            </a:r>
          </a:p>
          <a:p>
            <a:pPr eaLnBrk="1" hangingPunct="1">
              <a:lnSpc>
                <a:spcPct val="90000"/>
              </a:lnSpc>
            </a:pPr>
            <a:endParaRPr lang="en-US" altLang="ja-JP" sz="3200" dirty="0" smtClean="0">
              <a:ea typeface="ＭＳ Ｐゴシック"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22">
                                            <p:txEl>
                                              <p:pRg st="0" end="0"/>
                                            </p:txEl>
                                          </p:spTgt>
                                        </p:tgtEl>
                                        <p:attrNameLst>
                                          <p:attrName>style.visibility</p:attrName>
                                        </p:attrNameLst>
                                      </p:cBhvr>
                                      <p:to>
                                        <p:strVal val="visible"/>
                                      </p:to>
                                    </p:set>
                                    <p:anim calcmode="lin" valueType="num">
                                      <p:cBhvr additive="base">
                                        <p:cTn id="7" dur="500" fill="hold"/>
                                        <p:tgtEl>
                                          <p:spTgt spid="21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22">
                                            <p:txEl>
                                              <p:pRg st="1" end="1"/>
                                            </p:txEl>
                                          </p:spTgt>
                                        </p:tgtEl>
                                        <p:attrNameLst>
                                          <p:attrName>style.visibility</p:attrName>
                                        </p:attrNameLst>
                                      </p:cBhvr>
                                      <p:to>
                                        <p:strVal val="visible"/>
                                      </p:to>
                                    </p:set>
                                    <p:anim calcmode="lin" valueType="num">
                                      <p:cBhvr additive="base">
                                        <p:cTn id="13" dur="500" fill="hold"/>
                                        <p:tgtEl>
                                          <p:spTgt spid="212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2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22">
                                            <p:txEl>
                                              <p:pRg st="2" end="2"/>
                                            </p:txEl>
                                          </p:spTgt>
                                        </p:tgtEl>
                                        <p:attrNameLst>
                                          <p:attrName>style.visibility</p:attrName>
                                        </p:attrNameLst>
                                      </p:cBhvr>
                                      <p:to>
                                        <p:strVal val="visible"/>
                                      </p:to>
                                    </p:set>
                                    <p:anim calcmode="lin" valueType="num">
                                      <p:cBhvr additive="base">
                                        <p:cTn id="19" dur="500" fill="hold"/>
                                        <p:tgtEl>
                                          <p:spTgt spid="212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2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53">
                                            <p:txEl>
                                              <p:pRg st="0" end="0"/>
                                            </p:txEl>
                                          </p:spTgt>
                                        </p:tgtEl>
                                        <p:attrNameLst>
                                          <p:attrName>style.visibility</p:attrName>
                                        </p:attrNameLst>
                                      </p:cBhvr>
                                      <p:to>
                                        <p:strVal val="visible"/>
                                      </p:to>
                                    </p:set>
                                    <p:anim calcmode="lin" valueType="num">
                                      <p:cBhvr additive="base">
                                        <p:cTn id="25" dur="500" fill="hold"/>
                                        <p:tgtEl>
                                          <p:spTgt spid="205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5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53">
                                            <p:txEl>
                                              <p:pRg st="1" end="1"/>
                                            </p:txEl>
                                          </p:spTgt>
                                        </p:tgtEl>
                                        <p:attrNameLst>
                                          <p:attrName>style.visibility</p:attrName>
                                        </p:attrNameLst>
                                      </p:cBhvr>
                                      <p:to>
                                        <p:strVal val="visible"/>
                                      </p:to>
                                    </p:set>
                                    <p:anim calcmode="lin" valueType="num">
                                      <p:cBhvr additive="base">
                                        <p:cTn id="31" dur="500" fill="hold"/>
                                        <p:tgtEl>
                                          <p:spTgt spid="205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05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053">
                                            <p:txEl>
                                              <p:pRg st="2" end="2"/>
                                            </p:txEl>
                                          </p:spTgt>
                                        </p:tgtEl>
                                        <p:attrNameLst>
                                          <p:attrName>style.visibility</p:attrName>
                                        </p:attrNameLst>
                                      </p:cBhvr>
                                      <p:to>
                                        <p:strVal val="visible"/>
                                      </p:to>
                                    </p:set>
                                    <p:anim calcmode="lin" valueType="num">
                                      <p:cBhvr additive="base">
                                        <p:cTn id="37" dur="500" fill="hold"/>
                                        <p:tgtEl>
                                          <p:spTgt spid="2053">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05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2" grpId="0" build="p"/>
      <p:bldP spid="2053" grpId="0" build="p"/>
    </p:bld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6"/>
          <p:cNvSpPr>
            <a:spLocks noGrp="1" noChangeArrowheads="1"/>
          </p:cNvSpPr>
          <p:nvPr>
            <p:ph type="title"/>
          </p:nvPr>
        </p:nvSpPr>
        <p:spPr>
          <a:xfrm>
            <a:off x="428596" y="274638"/>
            <a:ext cx="8258204" cy="1143000"/>
          </a:xfrm>
        </p:spPr>
        <p:txBody>
          <a:bodyPr anchor="ctr">
            <a:noAutofit/>
          </a:bodyPr>
          <a:lstStyle/>
          <a:p>
            <a:pPr algn="ctr" eaLnBrk="1" hangingPunct="1"/>
            <a:r>
              <a:rPr lang="ja-JP" altLang="en-US" sz="4400" dirty="0" smtClean="0">
                <a:ea typeface="ＭＳ Ｐゴシック" charset="-128"/>
              </a:rPr>
              <a:t>次の危険・有害業務は法律で禁止</a:t>
            </a:r>
          </a:p>
        </p:txBody>
      </p:sp>
      <p:sp>
        <p:nvSpPr>
          <p:cNvPr id="2127" name="Rectangle 79"/>
          <p:cNvSpPr>
            <a:spLocks noGrp="1" noChangeArrowheads="1"/>
          </p:cNvSpPr>
          <p:nvPr>
            <p:ph type="body" sz="half" idx="1"/>
          </p:nvPr>
        </p:nvSpPr>
        <p:spPr>
          <a:xfrm>
            <a:off x="452438" y="1500174"/>
            <a:ext cx="4035425" cy="5024451"/>
          </a:xfrm>
        </p:spPr>
        <p:txBody>
          <a:bodyPr>
            <a:normAutofit/>
          </a:bodyPr>
          <a:lstStyle/>
          <a:p>
            <a:pPr eaLnBrk="1" hangingPunct="1">
              <a:lnSpc>
                <a:spcPct val="90000"/>
              </a:lnSpc>
            </a:pPr>
            <a:r>
              <a:rPr lang="ja-JP" altLang="en-US" sz="3200" dirty="0" smtClean="0">
                <a:ea typeface="ＭＳ Ｐゴシック" charset="-128"/>
              </a:rPr>
              <a:t>大型丸の</a:t>
            </a:r>
            <a:r>
              <a:rPr lang="ja-JP" altLang="en-US" sz="3200" dirty="0" err="1" smtClean="0">
                <a:ea typeface="ＭＳ Ｐゴシック" charset="-128"/>
              </a:rPr>
              <a:t>こ</a:t>
            </a:r>
            <a:r>
              <a:rPr lang="ja-JP" altLang="en-US" sz="3200" dirty="0" smtClean="0">
                <a:ea typeface="ＭＳ Ｐゴシック" charset="-128"/>
              </a:rPr>
              <a:t>盤又は大型帯の</a:t>
            </a:r>
            <a:r>
              <a:rPr lang="ja-JP" altLang="en-US" sz="3200" dirty="0" err="1" smtClean="0">
                <a:ea typeface="ＭＳ Ｐゴシック" charset="-128"/>
              </a:rPr>
              <a:t>こ</a:t>
            </a:r>
            <a:r>
              <a:rPr lang="ja-JP" altLang="en-US" sz="3200" dirty="0" smtClean="0">
                <a:ea typeface="ＭＳ Ｐゴシック" charset="-128"/>
              </a:rPr>
              <a:t>盤に木材を送給する業務</a:t>
            </a:r>
          </a:p>
          <a:p>
            <a:pPr eaLnBrk="1" hangingPunct="1">
              <a:lnSpc>
                <a:spcPct val="90000"/>
              </a:lnSpc>
            </a:pPr>
            <a:r>
              <a:rPr lang="ja-JP" altLang="en-US" sz="3200" dirty="0" smtClean="0">
                <a:ea typeface="ＭＳ Ｐゴシック" charset="-128"/>
              </a:rPr>
              <a:t>感電の危険性が高い業務</a:t>
            </a:r>
          </a:p>
          <a:p>
            <a:pPr eaLnBrk="1" hangingPunct="1">
              <a:lnSpc>
                <a:spcPct val="90000"/>
              </a:lnSpc>
            </a:pPr>
            <a:r>
              <a:rPr lang="ja-JP" altLang="en-US" sz="3200" dirty="0" smtClean="0">
                <a:ea typeface="ＭＳ Ｐゴシック" charset="-128"/>
              </a:rPr>
              <a:t>有害物又は危険物を取り扱う業務</a:t>
            </a:r>
          </a:p>
        </p:txBody>
      </p:sp>
      <p:sp>
        <p:nvSpPr>
          <p:cNvPr id="2055" name="Rectangle 7"/>
          <p:cNvSpPr>
            <a:spLocks noGrp="1" noChangeArrowheads="1"/>
          </p:cNvSpPr>
          <p:nvPr>
            <p:ph type="body" sz="half" idx="2"/>
          </p:nvPr>
        </p:nvSpPr>
        <p:spPr/>
        <p:txBody>
          <a:bodyPr/>
          <a:lstStyle/>
          <a:p>
            <a:pPr eaLnBrk="1" hangingPunct="1"/>
            <a:r>
              <a:rPr lang="ja-JP" altLang="en-US" sz="3200" dirty="0" smtClean="0">
                <a:ea typeface="ＭＳ Ｐゴシック" charset="-128"/>
              </a:rPr>
              <a:t>著しくじんあい等を飛散し、又は有害物のガス、蒸気若しくは粉</a:t>
            </a:r>
            <a:r>
              <a:rPr lang="ja-JP" altLang="en-US" sz="3200" dirty="0" err="1" smtClean="0">
                <a:ea typeface="ＭＳ Ｐゴシック" charset="-128"/>
              </a:rPr>
              <a:t>じん</a:t>
            </a:r>
            <a:r>
              <a:rPr lang="ja-JP" altLang="en-US" sz="3200" dirty="0" smtClean="0">
                <a:ea typeface="ＭＳ Ｐゴシック" charset="-128"/>
              </a:rPr>
              <a:t>等を飛散する場所又は有害放射線にさらされる場所における業務</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27">
                                            <p:txEl>
                                              <p:pRg st="0" end="0"/>
                                            </p:txEl>
                                          </p:spTgt>
                                        </p:tgtEl>
                                        <p:attrNameLst>
                                          <p:attrName>style.visibility</p:attrName>
                                        </p:attrNameLst>
                                      </p:cBhvr>
                                      <p:to>
                                        <p:strVal val="visible"/>
                                      </p:to>
                                    </p:set>
                                    <p:anim calcmode="lin" valueType="num">
                                      <p:cBhvr additive="base">
                                        <p:cTn id="7" dur="500" fill="hold"/>
                                        <p:tgtEl>
                                          <p:spTgt spid="21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27">
                                            <p:txEl>
                                              <p:pRg st="1" end="1"/>
                                            </p:txEl>
                                          </p:spTgt>
                                        </p:tgtEl>
                                        <p:attrNameLst>
                                          <p:attrName>style.visibility</p:attrName>
                                        </p:attrNameLst>
                                      </p:cBhvr>
                                      <p:to>
                                        <p:strVal val="visible"/>
                                      </p:to>
                                    </p:set>
                                    <p:anim calcmode="lin" valueType="num">
                                      <p:cBhvr additive="base">
                                        <p:cTn id="13" dur="500" fill="hold"/>
                                        <p:tgtEl>
                                          <p:spTgt spid="21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27">
                                            <p:txEl>
                                              <p:pRg st="2" end="2"/>
                                            </p:txEl>
                                          </p:spTgt>
                                        </p:tgtEl>
                                        <p:attrNameLst>
                                          <p:attrName>style.visibility</p:attrName>
                                        </p:attrNameLst>
                                      </p:cBhvr>
                                      <p:to>
                                        <p:strVal val="visible"/>
                                      </p:to>
                                    </p:set>
                                    <p:anim calcmode="lin" valueType="num">
                                      <p:cBhvr additive="base">
                                        <p:cTn id="19" dur="500" fill="hold"/>
                                        <p:tgtEl>
                                          <p:spTgt spid="21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55">
                                            <p:txEl>
                                              <p:pRg st="0" end="0"/>
                                            </p:txEl>
                                          </p:spTgt>
                                        </p:tgtEl>
                                        <p:attrNameLst>
                                          <p:attrName>style.visibility</p:attrName>
                                        </p:attrNameLst>
                                      </p:cBhvr>
                                      <p:to>
                                        <p:strVal val="visible"/>
                                      </p:to>
                                    </p:set>
                                    <p:anim calcmode="lin" valueType="num">
                                      <p:cBhvr additive="base">
                                        <p:cTn id="25" dur="500" fill="hold"/>
                                        <p:tgtEl>
                                          <p:spTgt spid="205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5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7" grpId="0" build="p" autoUpdateAnimBg="0"/>
      <p:bldP spid="2055" grpId="0" build="p"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83"/>
          <p:cNvSpPr>
            <a:spLocks noGrp="1" noChangeArrowheads="1"/>
          </p:cNvSpPr>
          <p:nvPr>
            <p:ph type="title"/>
          </p:nvPr>
        </p:nvSpPr>
        <p:spPr>
          <a:xfrm>
            <a:off x="428596" y="274638"/>
            <a:ext cx="8258204" cy="1143000"/>
          </a:xfrm>
        </p:spPr>
        <p:txBody>
          <a:bodyPr anchor="ctr">
            <a:noAutofit/>
          </a:bodyPr>
          <a:lstStyle/>
          <a:p>
            <a:pPr algn="ctr" eaLnBrk="1" hangingPunct="1"/>
            <a:r>
              <a:rPr lang="ja-JP" altLang="en-US" sz="4400" dirty="0" smtClean="0">
                <a:ea typeface="ＭＳ Ｐゴシック" charset="-128"/>
              </a:rPr>
              <a:t>次の危険・有害業務は法律で禁止</a:t>
            </a:r>
          </a:p>
        </p:txBody>
      </p:sp>
      <p:sp>
        <p:nvSpPr>
          <p:cNvPr id="2132" name="Rectangle 84"/>
          <p:cNvSpPr>
            <a:spLocks noGrp="1" noChangeArrowheads="1"/>
          </p:cNvSpPr>
          <p:nvPr>
            <p:ph type="body" idx="1"/>
          </p:nvPr>
        </p:nvSpPr>
        <p:spPr/>
        <p:txBody>
          <a:bodyPr>
            <a:normAutofit/>
          </a:bodyPr>
          <a:lstStyle/>
          <a:p>
            <a:pPr eaLnBrk="1" hangingPunct="1"/>
            <a:r>
              <a:rPr lang="ja-JP" altLang="en-US" sz="3200" dirty="0" smtClean="0">
                <a:ea typeface="ＭＳ Ｐゴシック" charset="-128"/>
              </a:rPr>
              <a:t>著しく高温若しくは低温な場所又は異常気圧の場所における業務</a:t>
            </a:r>
          </a:p>
          <a:p>
            <a:pPr eaLnBrk="1" hangingPunct="1"/>
            <a:r>
              <a:rPr lang="ja-JP" altLang="en-US" sz="3200" dirty="0" smtClean="0">
                <a:ea typeface="ＭＳ Ｐゴシック" charset="-128"/>
              </a:rPr>
              <a:t>酒席に侍する業務</a:t>
            </a:r>
          </a:p>
          <a:p>
            <a:pPr eaLnBrk="1" hangingPunct="1"/>
            <a:r>
              <a:rPr lang="ja-JP" altLang="en-US" sz="3200" dirty="0" smtClean="0">
                <a:ea typeface="ＭＳ Ｐゴシック" charset="-128"/>
              </a:rPr>
              <a:t>特殊の遊興的接客業（バー、キャバレー、クラブ等）における業務</a:t>
            </a:r>
          </a:p>
          <a:p>
            <a:pPr eaLnBrk="1" hangingPunct="1"/>
            <a:r>
              <a:rPr lang="ja-JP" altLang="en-US" sz="3200" dirty="0" smtClean="0">
                <a:ea typeface="ＭＳ Ｐゴシック" charset="-128"/>
              </a:rPr>
              <a:t>坑内における労働等</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32">
                                            <p:txEl>
                                              <p:pRg st="0" end="0"/>
                                            </p:txEl>
                                          </p:spTgt>
                                        </p:tgtEl>
                                        <p:attrNameLst>
                                          <p:attrName>style.visibility</p:attrName>
                                        </p:attrNameLst>
                                      </p:cBhvr>
                                      <p:to>
                                        <p:strVal val="visible"/>
                                      </p:to>
                                    </p:set>
                                    <p:anim calcmode="lin" valueType="num">
                                      <p:cBhvr additive="base">
                                        <p:cTn id="7" dur="500" fill="hold"/>
                                        <p:tgtEl>
                                          <p:spTgt spid="213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3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32">
                                            <p:txEl>
                                              <p:pRg st="1" end="1"/>
                                            </p:txEl>
                                          </p:spTgt>
                                        </p:tgtEl>
                                        <p:attrNameLst>
                                          <p:attrName>style.visibility</p:attrName>
                                        </p:attrNameLst>
                                      </p:cBhvr>
                                      <p:to>
                                        <p:strVal val="visible"/>
                                      </p:to>
                                    </p:set>
                                    <p:anim calcmode="lin" valueType="num">
                                      <p:cBhvr additive="base">
                                        <p:cTn id="13" dur="500" fill="hold"/>
                                        <p:tgtEl>
                                          <p:spTgt spid="213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3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32">
                                            <p:txEl>
                                              <p:pRg st="2" end="2"/>
                                            </p:txEl>
                                          </p:spTgt>
                                        </p:tgtEl>
                                        <p:attrNameLst>
                                          <p:attrName>style.visibility</p:attrName>
                                        </p:attrNameLst>
                                      </p:cBhvr>
                                      <p:to>
                                        <p:strVal val="visible"/>
                                      </p:to>
                                    </p:set>
                                    <p:anim calcmode="lin" valueType="num">
                                      <p:cBhvr additive="base">
                                        <p:cTn id="19" dur="500" fill="hold"/>
                                        <p:tgtEl>
                                          <p:spTgt spid="213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3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132">
                                            <p:txEl>
                                              <p:pRg st="3" end="3"/>
                                            </p:txEl>
                                          </p:spTgt>
                                        </p:tgtEl>
                                        <p:attrNameLst>
                                          <p:attrName>style.visibility</p:attrName>
                                        </p:attrNameLst>
                                      </p:cBhvr>
                                      <p:to>
                                        <p:strVal val="visible"/>
                                      </p:to>
                                    </p:set>
                                    <p:anim calcmode="lin" valueType="num">
                                      <p:cBhvr additive="base">
                                        <p:cTn id="25" dur="500" fill="hold"/>
                                        <p:tgtEl>
                                          <p:spTgt spid="213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13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32"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88"/>
          <p:cNvSpPr>
            <a:spLocks noGrp="1" noChangeArrowheads="1"/>
          </p:cNvSpPr>
          <p:nvPr>
            <p:ph type="title"/>
          </p:nvPr>
        </p:nvSpPr>
        <p:spPr>
          <a:xfrm>
            <a:off x="928662" y="357166"/>
            <a:ext cx="7772400" cy="1285884"/>
          </a:xfrm>
        </p:spPr>
        <p:txBody>
          <a:bodyPr anchor="ctr">
            <a:normAutofit fontScale="90000"/>
          </a:bodyPr>
          <a:lstStyle/>
          <a:p>
            <a:pPr algn="ctr" fontAlgn="auto">
              <a:spcAft>
                <a:spcPts val="0"/>
              </a:spcAft>
              <a:defRPr/>
            </a:pPr>
            <a:r>
              <a:rPr lang="en-US" altLang="ja-JP" sz="4400" dirty="0" smtClean="0"/>
              <a:t>【</a:t>
            </a:r>
            <a:r>
              <a:rPr lang="ja-JP" altLang="en-US" sz="4400" dirty="0" smtClean="0"/>
              <a:t>雇い入れ時の安全衛生教育</a:t>
            </a:r>
            <a:r>
              <a:rPr lang="en-US" altLang="ja-JP" sz="4400" dirty="0" smtClean="0"/>
              <a:t>】</a:t>
            </a:r>
            <a:br>
              <a:rPr lang="en-US" altLang="ja-JP" sz="4400" dirty="0" smtClean="0"/>
            </a:br>
            <a:r>
              <a:rPr lang="ja-JP" altLang="en-US" sz="3600" dirty="0" smtClean="0"/>
              <a:t>（労働安全衛生法第５９条）</a:t>
            </a:r>
          </a:p>
        </p:txBody>
      </p:sp>
      <p:sp>
        <p:nvSpPr>
          <p:cNvPr id="53250" name="Rectangle 89"/>
          <p:cNvSpPr>
            <a:spLocks noGrp="1" noChangeArrowheads="1"/>
          </p:cNvSpPr>
          <p:nvPr>
            <p:ph sz="quarter" idx="1"/>
          </p:nvPr>
        </p:nvSpPr>
        <p:spPr>
          <a:xfrm>
            <a:off x="914400" y="2143116"/>
            <a:ext cx="7772400" cy="3876684"/>
          </a:xfrm>
        </p:spPr>
        <p:txBody>
          <a:bodyPr>
            <a:normAutofit/>
          </a:bodyPr>
          <a:lstStyle/>
          <a:p>
            <a:r>
              <a:rPr lang="ja-JP" altLang="en-US" sz="3200" dirty="0" smtClean="0"/>
              <a:t>雇入れの際、使用者は仕事に必要な安全衛生教育が義務。</a:t>
            </a:r>
            <a:endParaRPr lang="en-US" altLang="ja-JP" sz="3200" dirty="0" smtClean="0"/>
          </a:p>
          <a:p>
            <a:r>
              <a:rPr lang="ja-JP" altLang="en-US" sz="3200" dirty="0" smtClean="0"/>
              <a:t>慣れない仕事でケガなどしないように、仕事のやり方をきちんと教えてもらおう。</a:t>
            </a:r>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chor="ctr">
            <a:normAutofit fontScale="90000"/>
          </a:bodyPr>
          <a:lstStyle/>
          <a:p>
            <a:pPr algn="ctr" eaLnBrk="1" hangingPunct="1"/>
            <a:r>
              <a:rPr lang="en-US" altLang="ja-JP" sz="4900" dirty="0" smtClean="0">
                <a:ea typeface="ＭＳ Ｐゴシック" charset="-128"/>
              </a:rPr>
              <a:t>【</a:t>
            </a:r>
            <a:r>
              <a:rPr lang="ja-JP" altLang="en-US" sz="4900" dirty="0" smtClean="0">
                <a:ea typeface="ＭＳ Ｐゴシック" charset="-128"/>
              </a:rPr>
              <a:t>ケガは労災保険で補償</a:t>
            </a:r>
            <a:r>
              <a:rPr lang="en-US" altLang="ja-JP" sz="4900" dirty="0" smtClean="0">
                <a:ea typeface="ＭＳ Ｐゴシック" charset="-128"/>
              </a:rPr>
              <a:t>】</a:t>
            </a:r>
            <a:br>
              <a:rPr lang="en-US" altLang="ja-JP" sz="4900" dirty="0" smtClean="0">
                <a:ea typeface="ＭＳ Ｐゴシック" charset="-128"/>
              </a:rPr>
            </a:br>
            <a:r>
              <a:rPr lang="ja-JP" altLang="en-US" sz="3600" dirty="0" smtClean="0">
                <a:ea typeface="ＭＳ Ｐゴシック" charset="-128"/>
              </a:rPr>
              <a:t>（労働者災害補償保険法）</a:t>
            </a:r>
          </a:p>
        </p:txBody>
      </p:sp>
      <p:sp>
        <p:nvSpPr>
          <p:cNvPr id="114691" name="Rectangle 3"/>
          <p:cNvSpPr>
            <a:spLocks noGrp="1" noChangeArrowheads="1"/>
          </p:cNvSpPr>
          <p:nvPr>
            <p:ph type="body" idx="1"/>
          </p:nvPr>
        </p:nvSpPr>
        <p:spPr>
          <a:xfrm>
            <a:off x="914400" y="1447800"/>
            <a:ext cx="7772400" cy="4981596"/>
          </a:xfrm>
        </p:spPr>
        <p:txBody>
          <a:bodyPr>
            <a:normAutofit/>
          </a:bodyPr>
          <a:lstStyle/>
          <a:p>
            <a:pPr eaLnBrk="1" hangingPunct="1">
              <a:lnSpc>
                <a:spcPct val="90000"/>
              </a:lnSpc>
            </a:pPr>
            <a:r>
              <a:rPr lang="ja-JP" altLang="en-US" sz="3200" dirty="0" smtClean="0">
                <a:ea typeface="ＭＳ Ｐゴシック" charset="-128"/>
              </a:rPr>
              <a:t>仕事中や通勤による災害については、アルバイトであっても労災保険による災害補償を受けられる。</a:t>
            </a:r>
          </a:p>
          <a:p>
            <a:pPr eaLnBrk="1" hangingPunct="1">
              <a:lnSpc>
                <a:spcPct val="90000"/>
              </a:lnSpc>
            </a:pPr>
            <a:r>
              <a:rPr lang="ja-JP" altLang="en-US" sz="3200" dirty="0" smtClean="0">
                <a:ea typeface="ＭＳ Ｐゴシック" charset="-128"/>
              </a:rPr>
              <a:t>法律上、請求できるのはアルバイトでケガした本人。</a:t>
            </a:r>
            <a:endParaRPr lang="en-US" altLang="ja-JP" sz="3200" dirty="0" smtClean="0">
              <a:ea typeface="ＭＳ Ｐゴシック" charset="-128"/>
            </a:endParaRPr>
          </a:p>
          <a:p>
            <a:pPr eaLnBrk="1" hangingPunct="1">
              <a:lnSpc>
                <a:spcPct val="90000"/>
              </a:lnSpc>
            </a:pPr>
            <a:r>
              <a:rPr lang="ja-JP" altLang="en-US" sz="3200" dirty="0" smtClean="0">
                <a:ea typeface="ＭＳ Ｐゴシック" charset="-128"/>
              </a:rPr>
              <a:t>バイト先で手続きをしてもらおう。</a:t>
            </a:r>
          </a:p>
          <a:p>
            <a:pPr eaLnBrk="1" hangingPunct="1">
              <a:lnSpc>
                <a:spcPct val="90000"/>
              </a:lnSpc>
            </a:pPr>
            <a:r>
              <a:rPr lang="ja-JP" altLang="en-US" sz="3200" dirty="0" smtClean="0">
                <a:ea typeface="ＭＳ Ｐゴシック" charset="-128"/>
              </a:rPr>
              <a:t>もし手続きをしてもらえない時は、バイト先の担当の労働基準監督署へ請求書を提出しよう。</a:t>
            </a:r>
            <a:endParaRPr lang="en-US" altLang="ja-JP" sz="3200" dirty="0" smtClean="0">
              <a:ea typeface="ＭＳ Ｐゴシック" charset="-128"/>
            </a:endParaRPr>
          </a:p>
          <a:p>
            <a:pPr eaLnBrk="1" hangingPunct="1">
              <a:lnSpc>
                <a:spcPct val="90000"/>
              </a:lnSpc>
            </a:pPr>
            <a:r>
              <a:rPr lang="ja-JP" altLang="en-US" sz="3200" dirty="0" smtClean="0">
                <a:ea typeface="ＭＳ Ｐゴシック" charset="-128"/>
              </a:rPr>
              <a:t>必ず申し出て、適切な補償を受けよう。</a:t>
            </a:r>
          </a:p>
          <a:p>
            <a:pPr eaLnBrk="1" hangingPunct="1">
              <a:lnSpc>
                <a:spcPct val="90000"/>
              </a:lnSpc>
            </a:pPr>
            <a:endParaRPr lang="en-US" altLang="ja-JP" sz="3200" dirty="0" smtClean="0">
              <a:ea typeface="ＭＳ Ｐゴシック"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anim calcmode="lin" valueType="num">
                                      <p:cBhvr additive="base">
                                        <p:cTn id="7" dur="500" fill="hold"/>
                                        <p:tgtEl>
                                          <p:spTgt spid="1146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46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4691">
                                            <p:txEl>
                                              <p:pRg st="1" end="1"/>
                                            </p:txEl>
                                          </p:spTgt>
                                        </p:tgtEl>
                                        <p:attrNameLst>
                                          <p:attrName>style.visibility</p:attrName>
                                        </p:attrNameLst>
                                      </p:cBhvr>
                                      <p:to>
                                        <p:strVal val="visible"/>
                                      </p:to>
                                    </p:set>
                                    <p:anim calcmode="lin" valueType="num">
                                      <p:cBhvr additive="base">
                                        <p:cTn id="13" dur="500" fill="hold"/>
                                        <p:tgtEl>
                                          <p:spTgt spid="1146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46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4691">
                                            <p:txEl>
                                              <p:pRg st="2" end="2"/>
                                            </p:txEl>
                                          </p:spTgt>
                                        </p:tgtEl>
                                        <p:attrNameLst>
                                          <p:attrName>style.visibility</p:attrName>
                                        </p:attrNameLst>
                                      </p:cBhvr>
                                      <p:to>
                                        <p:strVal val="visible"/>
                                      </p:to>
                                    </p:set>
                                    <p:anim calcmode="lin" valueType="num">
                                      <p:cBhvr additive="base">
                                        <p:cTn id="19" dur="500" fill="hold"/>
                                        <p:tgtEl>
                                          <p:spTgt spid="11469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46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4691">
                                            <p:txEl>
                                              <p:pRg st="3" end="3"/>
                                            </p:txEl>
                                          </p:spTgt>
                                        </p:tgtEl>
                                        <p:attrNameLst>
                                          <p:attrName>style.visibility</p:attrName>
                                        </p:attrNameLst>
                                      </p:cBhvr>
                                      <p:to>
                                        <p:strVal val="visible"/>
                                      </p:to>
                                    </p:set>
                                    <p:anim calcmode="lin" valueType="num">
                                      <p:cBhvr additive="base">
                                        <p:cTn id="25" dur="500" fill="hold"/>
                                        <p:tgtEl>
                                          <p:spTgt spid="11469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46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4691">
                                            <p:txEl>
                                              <p:pRg st="4" end="4"/>
                                            </p:txEl>
                                          </p:spTgt>
                                        </p:tgtEl>
                                        <p:attrNameLst>
                                          <p:attrName>style.visibility</p:attrName>
                                        </p:attrNameLst>
                                      </p:cBhvr>
                                      <p:to>
                                        <p:strVal val="visible"/>
                                      </p:to>
                                    </p:set>
                                    <p:anim calcmode="lin" valueType="num">
                                      <p:cBhvr additive="base">
                                        <p:cTn id="31" dur="500" fill="hold"/>
                                        <p:tgtEl>
                                          <p:spTgt spid="11469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469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idx="1"/>
          </p:nvPr>
        </p:nvGraphicFramePr>
        <p:xfrm>
          <a:off x="214282" y="1785926"/>
          <a:ext cx="8688389" cy="4446270"/>
        </p:xfrm>
        <a:graphic>
          <a:graphicData uri="http://schemas.openxmlformats.org/drawingml/2006/table">
            <a:tbl>
              <a:tblPr firstRow="1" bandRow="1">
                <a:tableStyleId>{D113A9D2-9D6B-4929-AA2D-F23B5EE8CBE7}</a:tableStyleId>
              </a:tblPr>
              <a:tblGrid>
                <a:gridCol w="290513"/>
                <a:gridCol w="2697163"/>
                <a:gridCol w="1512888"/>
                <a:gridCol w="4187825"/>
              </a:tblGrid>
              <a:tr h="741045">
                <a:tc>
                  <a:txBody>
                    <a:bodyPr/>
                    <a:lstStyle/>
                    <a:p>
                      <a:pPr algn="r" fontAlgn="ctr"/>
                      <a:r>
                        <a:rPr lang="en-US" altLang="ja-JP" sz="2600" b="0" i="0" u="none" strike="noStrike" baseline="0" dirty="0" smtClean="0">
                          <a:solidFill>
                            <a:srgbClr val="FFFF00"/>
                          </a:solidFill>
                          <a:latin typeface="ＭＳ Ｐゴシック" pitchFamily="50" charset="-128"/>
                          <a:ea typeface="ＭＳ Ｐゴシック" pitchFamily="50" charset="-128"/>
                        </a:rPr>
                        <a:t>1</a:t>
                      </a:r>
                      <a:endParaRPr lang="en-US" altLang="ja-JP" sz="2600" b="0" i="0" u="none" strike="noStrike" baseline="0" dirty="0">
                        <a:solidFill>
                          <a:srgbClr val="FFFF00"/>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時間外労働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FFFF00"/>
                          </a:solidFill>
                          <a:latin typeface="ＭＳ Ｐゴシック" pitchFamily="50" charset="-128"/>
                          <a:ea typeface="ＭＳ Ｐゴシック" pitchFamily="50" charset="-128"/>
                        </a:rPr>
                        <a:t>２５</a:t>
                      </a:r>
                      <a:r>
                        <a:rPr lang="ja-JP" altLang="en-US" sz="2600" b="0" i="0" u="none" strike="noStrike" baseline="0" dirty="0">
                          <a:latin typeface="ＭＳ Ｐゴシック" pitchFamily="50" charset="-128"/>
                          <a:ea typeface="ＭＳ Ｐゴシック" pitchFamily="50" charset="-128"/>
                        </a:rPr>
                        <a:t>％以上</a:t>
                      </a:r>
                      <a:endParaRPr lang="ja-JP" altLang="en-US" sz="2600" b="0" i="0" u="none" strike="noStrike" baseline="0" dirty="0">
                        <a:solidFill>
                          <a:srgbClr val="0000FF"/>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r" fontAlgn="ctr"/>
                      <a:r>
                        <a:rPr lang="ja-JP" altLang="en-US" sz="2600" b="0" i="0" u="none" strike="noStrike" baseline="0" dirty="0">
                          <a:latin typeface="ＭＳ Ｐゴシック" pitchFamily="50" charset="-128"/>
                          <a:ea typeface="ＭＳ Ｐゴシック" pitchFamily="50" charset="-128"/>
                        </a:rPr>
                        <a:t>８時間／１日以上の労働時間</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深夜労働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FFFF00"/>
                          </a:solidFill>
                          <a:latin typeface="ＭＳ Ｐゴシック" pitchFamily="50" charset="-128"/>
                          <a:ea typeface="ＭＳ Ｐゴシック" pitchFamily="50" charset="-128"/>
                        </a:rPr>
                        <a:t>２５</a:t>
                      </a:r>
                      <a:r>
                        <a:rPr lang="ja-JP" altLang="en-US" sz="2600" b="0" i="0" u="none" strike="noStrike" baseline="0" dirty="0">
                          <a:latin typeface="ＭＳ Ｐゴシック" pitchFamily="50" charset="-128"/>
                          <a:ea typeface="ＭＳ Ｐゴシック" pitchFamily="50" charset="-128"/>
                        </a:rPr>
                        <a:t>％以上</a:t>
                      </a:r>
                      <a:endParaRPr lang="ja-JP" altLang="en-US" sz="2600" b="0" i="0" u="none" strike="noStrike" baseline="0" dirty="0">
                        <a:solidFill>
                          <a:srgbClr val="0000FF"/>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a:latin typeface="ＭＳ Ｐゴシック" pitchFamily="50" charset="-128"/>
                          <a:ea typeface="ＭＳ Ｐゴシック" pitchFamily="50" charset="-128"/>
                        </a:rPr>
                        <a:t>休日労働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002060"/>
                          </a:solidFill>
                          <a:latin typeface="ＭＳ Ｐゴシック" pitchFamily="50" charset="-128"/>
                          <a:ea typeface="ＭＳ Ｐゴシック" pitchFamily="50" charset="-128"/>
                        </a:rPr>
                        <a:t>３５</a:t>
                      </a:r>
                      <a:r>
                        <a:rPr lang="ja-JP" altLang="en-US" sz="2600" b="0" i="0" u="none" strike="noStrike" baseline="0" dirty="0">
                          <a:latin typeface="ＭＳ Ｐゴシック" pitchFamily="50" charset="-128"/>
                          <a:ea typeface="ＭＳ Ｐゴシック" pitchFamily="50" charset="-128"/>
                        </a:rPr>
                        <a:t>％以上</a:t>
                      </a:r>
                      <a:endParaRPr lang="ja-JP" altLang="en-US" sz="2600" b="0" i="0" u="none" strike="noStrike" baseline="0" dirty="0">
                        <a:solidFill>
                          <a:srgbClr val="0000FF"/>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zh-TW" altLang="en-US" sz="2600" b="0" i="0" u="none" strike="noStrike" baseline="0" dirty="0">
                          <a:latin typeface="ＭＳ Ｐゴシック" pitchFamily="50" charset="-128"/>
                          <a:ea typeface="ＭＳ Ｐゴシック" pitchFamily="50" charset="-128"/>
                        </a:rPr>
                        <a:t>休日＋時間外労働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002060"/>
                          </a:solidFill>
                          <a:latin typeface="ＭＳ Ｐゴシック" pitchFamily="50" charset="-128"/>
                          <a:ea typeface="ＭＳ Ｐゴシック" pitchFamily="50" charset="-128"/>
                        </a:rPr>
                        <a:t>３５</a:t>
                      </a:r>
                      <a:r>
                        <a:rPr lang="ja-JP" altLang="en-US" sz="2600" b="0" i="0" u="none" strike="noStrike" baseline="0" dirty="0">
                          <a:latin typeface="ＭＳ Ｐゴシック" pitchFamily="50" charset="-128"/>
                          <a:ea typeface="ＭＳ Ｐゴシック" pitchFamily="50" charset="-128"/>
                        </a:rPr>
                        <a:t>％以上</a:t>
                      </a:r>
                      <a:endParaRPr lang="ja-JP" altLang="en-US" sz="2600" b="0" i="0" u="none" strike="noStrike" baseline="0" dirty="0">
                        <a:solidFill>
                          <a:srgbClr val="0000FF"/>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zh-TW" altLang="en-US" sz="2600" b="0" i="0" u="none" strike="noStrike" baseline="0" dirty="0">
                          <a:solidFill>
                            <a:schemeClr val="bg1"/>
                          </a:solidFill>
                          <a:latin typeface="ＭＳ Ｐゴシック" pitchFamily="50" charset="-128"/>
                          <a:ea typeface="ＭＳ Ｐゴシック" pitchFamily="50" charset="-128"/>
                        </a:rPr>
                        <a:t>時間外＋深夜労働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002060"/>
                          </a:solidFill>
                          <a:latin typeface="ＭＳ Ｐゴシック" pitchFamily="50" charset="-128"/>
                          <a:ea typeface="ＭＳ Ｐゴシック" pitchFamily="50" charset="-128"/>
                        </a:rPr>
                        <a:t>５０</a:t>
                      </a:r>
                      <a:r>
                        <a:rPr lang="ja-JP" altLang="en-US" sz="2600" b="0" i="0" u="none" strike="noStrike" baseline="0" dirty="0">
                          <a:solidFill>
                            <a:schemeClr val="bg1"/>
                          </a:solidFill>
                          <a:latin typeface="ＭＳ Ｐゴシック" pitchFamily="50" charset="-128"/>
                          <a:ea typeface="ＭＳ Ｐゴシック" pitchFamily="50" charset="-128"/>
                        </a:rPr>
                        <a:t>％以上</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fontAlgn="ctr"/>
                      <a:r>
                        <a:rPr lang="zh-TW" altLang="en-US" sz="2600" b="0" i="0" u="none" strike="noStrike" baseline="0" dirty="0">
                          <a:solidFill>
                            <a:schemeClr val="bg1"/>
                          </a:solidFill>
                          <a:latin typeface="ＭＳ Ｐゴシック" pitchFamily="50" charset="-128"/>
                          <a:ea typeface="ＭＳ Ｐゴシック" pitchFamily="50" charset="-128"/>
                        </a:rPr>
                        <a:t>時間外（</a:t>
                      </a:r>
                      <a:r>
                        <a:rPr lang="zh-TW" altLang="en-US" sz="2600" b="0" i="0" u="none" strike="noStrike" baseline="0" dirty="0">
                          <a:solidFill>
                            <a:srgbClr val="002060"/>
                          </a:solidFill>
                          <a:latin typeface="ＭＳ Ｐゴシック" pitchFamily="50" charset="-128"/>
                          <a:ea typeface="ＭＳ Ｐゴシック" pitchFamily="50" charset="-128"/>
                        </a:rPr>
                        <a:t>２５</a:t>
                      </a:r>
                      <a:r>
                        <a:rPr lang="zh-TW" altLang="en-US" sz="2600" b="0" i="0" u="none" strike="noStrike" baseline="0" dirty="0">
                          <a:solidFill>
                            <a:schemeClr val="bg1"/>
                          </a:solidFill>
                          <a:latin typeface="ＭＳ Ｐゴシック" pitchFamily="50" charset="-128"/>
                          <a:ea typeface="ＭＳ Ｐゴシック" pitchFamily="50" charset="-128"/>
                        </a:rPr>
                        <a:t>％）＋深夜（</a:t>
                      </a:r>
                      <a:r>
                        <a:rPr lang="zh-TW" altLang="en-US" sz="2600" b="0" i="0" u="none" strike="noStrike" baseline="0" dirty="0">
                          <a:solidFill>
                            <a:srgbClr val="002060"/>
                          </a:solidFill>
                          <a:latin typeface="ＭＳ Ｐゴシック" pitchFamily="50" charset="-128"/>
                          <a:ea typeface="ＭＳ Ｐゴシック" pitchFamily="50" charset="-128"/>
                        </a:rPr>
                        <a:t>２５</a:t>
                      </a:r>
                      <a:r>
                        <a:rPr lang="zh-TW" altLang="en-US" sz="2600" b="0" i="0" u="none" strike="noStrike" baseline="0" dirty="0">
                          <a:solidFill>
                            <a:schemeClr val="bg1"/>
                          </a:solidFill>
                          <a:latin typeface="ＭＳ Ｐゴシック" pitchFamily="50" charset="-128"/>
                          <a:ea typeface="ＭＳ Ｐゴシック" pitchFamily="50" charset="-128"/>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a:solidFill>
                            <a:schemeClr val="bg1"/>
                          </a:solidFill>
                          <a:latin typeface="ＭＳ Ｐゴシック" pitchFamily="50" charset="-128"/>
                          <a:ea typeface="ＭＳ Ｐゴシック" pitchFamily="50" charset="-128"/>
                        </a:rPr>
                        <a:t>休日＋深夜労働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002060"/>
                          </a:solidFill>
                          <a:latin typeface="ＭＳ Ｐゴシック" pitchFamily="50" charset="-128"/>
                          <a:ea typeface="ＭＳ Ｐゴシック" pitchFamily="50" charset="-128"/>
                        </a:rPr>
                        <a:t>６０</a:t>
                      </a:r>
                      <a:r>
                        <a:rPr lang="ja-JP" altLang="en-US" sz="2600" b="0" i="0" u="none" strike="noStrike" baseline="0" dirty="0">
                          <a:solidFill>
                            <a:schemeClr val="bg1"/>
                          </a:solidFill>
                          <a:latin typeface="ＭＳ Ｐゴシック" pitchFamily="50" charset="-128"/>
                          <a:ea typeface="ＭＳ Ｐゴシック" pitchFamily="50" charset="-128"/>
                        </a:rPr>
                        <a:t>％以上</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fontAlgn="ctr"/>
                      <a:r>
                        <a:rPr lang="ja-JP" altLang="en-US" sz="2600" b="0" i="0" u="none" strike="noStrike" baseline="0" dirty="0">
                          <a:solidFill>
                            <a:schemeClr val="bg1"/>
                          </a:solidFill>
                          <a:latin typeface="ＭＳ Ｐゴシック" pitchFamily="50" charset="-128"/>
                          <a:ea typeface="ＭＳ Ｐゴシック" pitchFamily="50" charset="-128"/>
                        </a:rPr>
                        <a:t>休日（</a:t>
                      </a:r>
                      <a:r>
                        <a:rPr lang="ja-JP" altLang="en-US" sz="2600" b="0" i="0" u="none" strike="noStrike" baseline="0" dirty="0">
                          <a:solidFill>
                            <a:srgbClr val="002060"/>
                          </a:solidFill>
                          <a:latin typeface="ＭＳ Ｐゴシック" pitchFamily="50" charset="-128"/>
                          <a:ea typeface="ＭＳ Ｐゴシック" pitchFamily="50" charset="-128"/>
                        </a:rPr>
                        <a:t>３５</a:t>
                      </a:r>
                      <a:r>
                        <a:rPr lang="ja-JP" altLang="en-US" sz="2600" b="0" i="0" u="none" strike="noStrike" baseline="0" dirty="0">
                          <a:solidFill>
                            <a:schemeClr val="bg1"/>
                          </a:solidFill>
                          <a:latin typeface="ＭＳ Ｐゴシック" pitchFamily="50" charset="-128"/>
                          <a:ea typeface="ＭＳ Ｐゴシック" pitchFamily="50" charset="-128"/>
                        </a:rPr>
                        <a:t>％）＋深夜（</a:t>
                      </a:r>
                      <a:r>
                        <a:rPr lang="ja-JP" altLang="en-US" sz="2600" b="0" i="0" u="none" strike="noStrike" baseline="0" dirty="0">
                          <a:solidFill>
                            <a:srgbClr val="002060"/>
                          </a:solidFill>
                          <a:latin typeface="ＭＳ Ｐゴシック" pitchFamily="50" charset="-128"/>
                          <a:ea typeface="ＭＳ Ｐゴシック" pitchFamily="50" charset="-128"/>
                        </a:rPr>
                        <a:t>２５</a:t>
                      </a:r>
                      <a:r>
                        <a:rPr lang="ja-JP" altLang="en-US" sz="2600" b="0" i="0" u="none" strike="noStrike" baseline="0" dirty="0">
                          <a:solidFill>
                            <a:schemeClr val="bg1"/>
                          </a:solidFill>
                          <a:latin typeface="ＭＳ Ｐゴシック" pitchFamily="50" charset="-128"/>
                          <a:ea typeface="ＭＳ Ｐゴシック" pitchFamily="50" charset="-128"/>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bl>
          </a:graphicData>
        </a:graphic>
      </p:graphicFrame>
      <p:sp>
        <p:nvSpPr>
          <p:cNvPr id="11266" name="Rectangle 2"/>
          <p:cNvSpPr>
            <a:spLocks noGrp="1" noChangeArrowheads="1"/>
          </p:cNvSpPr>
          <p:nvPr>
            <p:ph type="title"/>
          </p:nvPr>
        </p:nvSpPr>
        <p:spPr>
          <a:xfrm>
            <a:off x="571500" y="457200"/>
            <a:ext cx="8143875" cy="1371600"/>
          </a:xfrm>
        </p:spPr>
        <p:txBody>
          <a:bodyPr/>
          <a:lstStyle/>
          <a:p>
            <a:pPr eaLnBrk="1" fontAlgn="auto" hangingPunct="1">
              <a:spcAft>
                <a:spcPts val="0"/>
              </a:spcAft>
              <a:defRPr/>
            </a:pPr>
            <a:r>
              <a:rPr lang="ja-JP" altLang="en-US" sz="4000" smtClean="0"/>
              <a:t>Ｑ３．賃金は何％増えるか？</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idx="1"/>
          </p:nvPr>
        </p:nvGraphicFramePr>
        <p:xfrm>
          <a:off x="214282" y="1785926"/>
          <a:ext cx="8688389" cy="4446270"/>
        </p:xfrm>
        <a:graphic>
          <a:graphicData uri="http://schemas.openxmlformats.org/drawingml/2006/table">
            <a:tbl>
              <a:tblPr firstRow="1" bandRow="1">
                <a:tableStyleId>{D113A9D2-9D6B-4929-AA2D-F23B5EE8CBE7}</a:tableStyleId>
              </a:tblPr>
              <a:tblGrid>
                <a:gridCol w="290513"/>
                <a:gridCol w="2697163"/>
                <a:gridCol w="1512888"/>
                <a:gridCol w="4187825"/>
              </a:tblGrid>
              <a:tr h="741045">
                <a:tc>
                  <a:txBody>
                    <a:bodyPr/>
                    <a:lstStyle/>
                    <a:p>
                      <a:pPr algn="r" fontAlgn="ctr"/>
                      <a:r>
                        <a:rPr lang="en-US" altLang="ja-JP" sz="2600" b="0" i="0" u="none" strike="noStrike" baseline="0" dirty="0" smtClean="0">
                          <a:solidFill>
                            <a:srgbClr val="FFFF00"/>
                          </a:solidFill>
                          <a:latin typeface="ＭＳ Ｐゴシック" pitchFamily="50" charset="-128"/>
                          <a:ea typeface="ＭＳ Ｐゴシック" pitchFamily="50" charset="-128"/>
                        </a:rPr>
                        <a:t>1</a:t>
                      </a:r>
                      <a:endParaRPr lang="en-US" altLang="ja-JP" sz="2600" b="0" i="0" u="none" strike="noStrike" baseline="0" dirty="0">
                        <a:solidFill>
                          <a:srgbClr val="FFFF00"/>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時間外労働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FFFF00"/>
                          </a:solidFill>
                          <a:latin typeface="ＭＳ Ｐゴシック" pitchFamily="50" charset="-128"/>
                          <a:ea typeface="ＭＳ Ｐゴシック" pitchFamily="50" charset="-128"/>
                        </a:rPr>
                        <a:t>２５</a:t>
                      </a:r>
                      <a:r>
                        <a:rPr lang="ja-JP" altLang="en-US" sz="2600" b="0" i="0" u="none" strike="noStrike" baseline="0" dirty="0">
                          <a:latin typeface="ＭＳ Ｐゴシック" pitchFamily="50" charset="-128"/>
                          <a:ea typeface="ＭＳ Ｐゴシック" pitchFamily="50" charset="-128"/>
                        </a:rPr>
                        <a:t>％以上</a:t>
                      </a:r>
                      <a:endParaRPr lang="ja-JP" altLang="en-US" sz="2600" b="0" i="0" u="none" strike="noStrike" baseline="0" dirty="0">
                        <a:solidFill>
                          <a:srgbClr val="0000FF"/>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r" fontAlgn="ctr"/>
                      <a:r>
                        <a:rPr lang="ja-JP" altLang="en-US" sz="2600" b="0" i="0" u="none" strike="noStrike" baseline="0" dirty="0">
                          <a:latin typeface="ＭＳ Ｐゴシック" pitchFamily="50" charset="-128"/>
                          <a:ea typeface="ＭＳ Ｐゴシック" pitchFamily="50" charset="-128"/>
                        </a:rPr>
                        <a:t>８時間／１日以上の労働時間</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深夜労働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FFFF00"/>
                          </a:solidFill>
                          <a:latin typeface="ＭＳ Ｐゴシック" pitchFamily="50" charset="-128"/>
                          <a:ea typeface="ＭＳ Ｐゴシック" pitchFamily="50" charset="-128"/>
                        </a:rPr>
                        <a:t>２５</a:t>
                      </a:r>
                      <a:r>
                        <a:rPr lang="ja-JP" altLang="en-US" sz="2600" b="0" i="0" u="none" strike="noStrike" baseline="0" dirty="0">
                          <a:latin typeface="ＭＳ Ｐゴシック" pitchFamily="50" charset="-128"/>
                          <a:ea typeface="ＭＳ Ｐゴシック" pitchFamily="50" charset="-128"/>
                        </a:rPr>
                        <a:t>％以上</a:t>
                      </a:r>
                      <a:endParaRPr lang="ja-JP" altLang="en-US" sz="2600" b="0" i="0" u="none" strike="noStrike" baseline="0" dirty="0">
                        <a:solidFill>
                          <a:srgbClr val="0000FF"/>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休日労働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FFFF00"/>
                          </a:solidFill>
                          <a:latin typeface="ＭＳ Ｐゴシック" pitchFamily="50" charset="-128"/>
                          <a:ea typeface="ＭＳ Ｐゴシック" pitchFamily="50" charset="-128"/>
                        </a:rPr>
                        <a:t>３５</a:t>
                      </a:r>
                      <a:r>
                        <a:rPr lang="ja-JP" altLang="en-US" sz="2600" b="0" i="0" u="none" strike="noStrike" baseline="0" dirty="0">
                          <a:latin typeface="ＭＳ Ｐゴシック" pitchFamily="50" charset="-128"/>
                          <a:ea typeface="ＭＳ Ｐゴシック" pitchFamily="50" charset="-128"/>
                        </a:rPr>
                        <a:t>％以上</a:t>
                      </a:r>
                      <a:endParaRPr lang="ja-JP" altLang="en-US" sz="2600" b="0" i="0" u="none" strike="noStrike" baseline="0" dirty="0">
                        <a:solidFill>
                          <a:srgbClr val="0000FF"/>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zh-TW" altLang="en-US" sz="2600" b="0" i="0" u="none" strike="noStrike" baseline="0" dirty="0">
                          <a:latin typeface="ＭＳ Ｐゴシック" pitchFamily="50" charset="-128"/>
                          <a:ea typeface="ＭＳ Ｐゴシック" pitchFamily="50" charset="-128"/>
                        </a:rPr>
                        <a:t>休日＋時間外労働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002060"/>
                          </a:solidFill>
                          <a:latin typeface="ＭＳ Ｐゴシック" pitchFamily="50" charset="-128"/>
                          <a:ea typeface="ＭＳ Ｐゴシック" pitchFamily="50" charset="-128"/>
                        </a:rPr>
                        <a:t>３５</a:t>
                      </a:r>
                      <a:r>
                        <a:rPr lang="ja-JP" altLang="en-US" sz="2600" b="0" i="0" u="none" strike="noStrike" baseline="0" dirty="0">
                          <a:latin typeface="ＭＳ Ｐゴシック" pitchFamily="50" charset="-128"/>
                          <a:ea typeface="ＭＳ Ｐゴシック" pitchFamily="50" charset="-128"/>
                        </a:rPr>
                        <a:t>％以上</a:t>
                      </a:r>
                      <a:endParaRPr lang="ja-JP" altLang="en-US" sz="2600" b="0" i="0" u="none" strike="noStrike" baseline="0" dirty="0">
                        <a:solidFill>
                          <a:srgbClr val="0000FF"/>
                        </a:solidFill>
                        <a:latin typeface="ＭＳ Ｐゴシック" pitchFamily="50" charset="-128"/>
                        <a:ea typeface="ＭＳ Ｐゴシック" pitchFamily="50" charset="-128"/>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latin typeface="ＭＳ Ｐゴシック" pitchFamily="50" charset="-128"/>
                          <a:ea typeface="ＭＳ Ｐゴシック" pitchFamily="50" charset="-128"/>
                        </a:rPr>
                        <a:t>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zh-TW" altLang="en-US" sz="2600" b="0" i="0" u="none" strike="noStrike" baseline="0" dirty="0">
                          <a:solidFill>
                            <a:schemeClr val="bg1"/>
                          </a:solidFill>
                          <a:latin typeface="ＭＳ Ｐゴシック" pitchFamily="50" charset="-128"/>
                          <a:ea typeface="ＭＳ Ｐゴシック" pitchFamily="50" charset="-128"/>
                        </a:rPr>
                        <a:t>時間外＋深夜労働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002060"/>
                          </a:solidFill>
                          <a:latin typeface="ＭＳ Ｐゴシック" pitchFamily="50" charset="-128"/>
                          <a:ea typeface="ＭＳ Ｐゴシック" pitchFamily="50" charset="-128"/>
                        </a:rPr>
                        <a:t>５０</a:t>
                      </a:r>
                      <a:r>
                        <a:rPr lang="ja-JP" altLang="en-US" sz="2600" b="0" i="0" u="none" strike="noStrike" baseline="0" dirty="0">
                          <a:solidFill>
                            <a:schemeClr val="bg1"/>
                          </a:solidFill>
                          <a:latin typeface="ＭＳ Ｐゴシック" pitchFamily="50" charset="-128"/>
                          <a:ea typeface="ＭＳ Ｐゴシック" pitchFamily="50" charset="-128"/>
                        </a:rPr>
                        <a:t>％以上</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fontAlgn="ctr"/>
                      <a:r>
                        <a:rPr lang="zh-TW" altLang="en-US" sz="2600" b="0" i="0" u="none" strike="noStrike" baseline="0" dirty="0">
                          <a:solidFill>
                            <a:schemeClr val="bg1"/>
                          </a:solidFill>
                          <a:latin typeface="ＭＳ Ｐゴシック" pitchFamily="50" charset="-128"/>
                          <a:ea typeface="ＭＳ Ｐゴシック" pitchFamily="50" charset="-128"/>
                        </a:rPr>
                        <a:t>時間外（</a:t>
                      </a:r>
                      <a:r>
                        <a:rPr lang="zh-TW" altLang="en-US" sz="2600" b="0" i="0" u="none" strike="noStrike" baseline="0" dirty="0">
                          <a:solidFill>
                            <a:srgbClr val="002060"/>
                          </a:solidFill>
                          <a:latin typeface="ＭＳ Ｐゴシック" pitchFamily="50" charset="-128"/>
                          <a:ea typeface="ＭＳ Ｐゴシック" pitchFamily="50" charset="-128"/>
                        </a:rPr>
                        <a:t>２５</a:t>
                      </a:r>
                      <a:r>
                        <a:rPr lang="zh-TW" altLang="en-US" sz="2600" b="0" i="0" u="none" strike="noStrike" baseline="0" dirty="0">
                          <a:solidFill>
                            <a:schemeClr val="bg1"/>
                          </a:solidFill>
                          <a:latin typeface="ＭＳ Ｐゴシック" pitchFamily="50" charset="-128"/>
                          <a:ea typeface="ＭＳ Ｐゴシック" pitchFamily="50" charset="-128"/>
                        </a:rPr>
                        <a:t>％）＋深夜（</a:t>
                      </a:r>
                      <a:r>
                        <a:rPr lang="zh-TW" altLang="en-US" sz="2600" b="0" i="0" u="none" strike="noStrike" baseline="0" dirty="0">
                          <a:solidFill>
                            <a:srgbClr val="002060"/>
                          </a:solidFill>
                          <a:latin typeface="ＭＳ Ｐゴシック" pitchFamily="50" charset="-128"/>
                          <a:ea typeface="ＭＳ Ｐゴシック" pitchFamily="50" charset="-128"/>
                        </a:rPr>
                        <a:t>２５</a:t>
                      </a:r>
                      <a:r>
                        <a:rPr lang="zh-TW" altLang="en-US" sz="2600" b="0" i="0" u="none" strike="noStrike" baseline="0" dirty="0">
                          <a:solidFill>
                            <a:schemeClr val="bg1"/>
                          </a:solidFill>
                          <a:latin typeface="ＭＳ Ｐゴシック" pitchFamily="50" charset="-128"/>
                          <a:ea typeface="ＭＳ Ｐゴシック" pitchFamily="50" charset="-128"/>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r h="741045">
                <a:tc>
                  <a:txBody>
                    <a:bodyPr/>
                    <a:lstStyle/>
                    <a:p>
                      <a:pPr algn="r" fontAlgn="ctr"/>
                      <a:r>
                        <a:rPr lang="en-US" altLang="ja-JP" sz="2600" b="0" i="0" u="none" strike="noStrike" baseline="0" dirty="0">
                          <a:solidFill>
                            <a:srgbClr val="FFFF00"/>
                          </a:solidFill>
                          <a:latin typeface="ＭＳ Ｐゴシック" pitchFamily="50" charset="-128"/>
                          <a:ea typeface="ＭＳ Ｐゴシック" pitchFamily="50" charset="-128"/>
                        </a:rPr>
                        <a:t>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a:solidFill>
                            <a:schemeClr val="bg1"/>
                          </a:solidFill>
                          <a:latin typeface="ＭＳ Ｐゴシック" pitchFamily="50" charset="-128"/>
                          <a:ea typeface="ＭＳ Ｐゴシック" pitchFamily="50" charset="-128"/>
                        </a:rPr>
                        <a:t>休日＋深夜労働</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l" fontAlgn="ctr"/>
                      <a:r>
                        <a:rPr lang="ja-JP" altLang="en-US" sz="2600" b="0" i="0" u="none" strike="noStrike" baseline="0" dirty="0">
                          <a:solidFill>
                            <a:srgbClr val="002060"/>
                          </a:solidFill>
                          <a:latin typeface="ＭＳ Ｐゴシック" pitchFamily="50" charset="-128"/>
                          <a:ea typeface="ＭＳ Ｐゴシック" pitchFamily="50" charset="-128"/>
                        </a:rPr>
                        <a:t>６０</a:t>
                      </a:r>
                      <a:r>
                        <a:rPr lang="ja-JP" altLang="en-US" sz="2600" b="0" i="0" u="none" strike="noStrike" baseline="0" dirty="0">
                          <a:solidFill>
                            <a:schemeClr val="bg1"/>
                          </a:solidFill>
                          <a:latin typeface="ＭＳ Ｐゴシック" pitchFamily="50" charset="-128"/>
                          <a:ea typeface="ＭＳ Ｐゴシック" pitchFamily="50" charset="-128"/>
                        </a:rPr>
                        <a:t>％以上</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fontAlgn="ctr"/>
                      <a:r>
                        <a:rPr lang="ja-JP" altLang="en-US" sz="2600" b="0" i="0" u="none" strike="noStrike" baseline="0" dirty="0">
                          <a:solidFill>
                            <a:schemeClr val="bg1"/>
                          </a:solidFill>
                          <a:latin typeface="ＭＳ Ｐゴシック" pitchFamily="50" charset="-128"/>
                          <a:ea typeface="ＭＳ Ｐゴシック" pitchFamily="50" charset="-128"/>
                        </a:rPr>
                        <a:t>休日（</a:t>
                      </a:r>
                      <a:r>
                        <a:rPr lang="ja-JP" altLang="en-US" sz="2600" b="0" i="0" u="none" strike="noStrike" baseline="0" dirty="0">
                          <a:solidFill>
                            <a:srgbClr val="002060"/>
                          </a:solidFill>
                          <a:latin typeface="ＭＳ Ｐゴシック" pitchFamily="50" charset="-128"/>
                          <a:ea typeface="ＭＳ Ｐゴシック" pitchFamily="50" charset="-128"/>
                        </a:rPr>
                        <a:t>３５</a:t>
                      </a:r>
                      <a:r>
                        <a:rPr lang="ja-JP" altLang="en-US" sz="2600" b="0" i="0" u="none" strike="noStrike" baseline="0" dirty="0">
                          <a:solidFill>
                            <a:schemeClr val="bg1"/>
                          </a:solidFill>
                          <a:latin typeface="ＭＳ Ｐゴシック" pitchFamily="50" charset="-128"/>
                          <a:ea typeface="ＭＳ Ｐゴシック" pitchFamily="50" charset="-128"/>
                        </a:rPr>
                        <a:t>％）＋深夜（</a:t>
                      </a:r>
                      <a:r>
                        <a:rPr lang="ja-JP" altLang="en-US" sz="2600" b="0" i="0" u="none" strike="noStrike" baseline="0" dirty="0">
                          <a:solidFill>
                            <a:srgbClr val="002060"/>
                          </a:solidFill>
                          <a:latin typeface="ＭＳ Ｐゴシック" pitchFamily="50" charset="-128"/>
                          <a:ea typeface="ＭＳ Ｐゴシック" pitchFamily="50" charset="-128"/>
                        </a:rPr>
                        <a:t>２５</a:t>
                      </a:r>
                      <a:r>
                        <a:rPr lang="ja-JP" altLang="en-US" sz="2600" b="0" i="0" u="none" strike="noStrike" baseline="0" dirty="0">
                          <a:solidFill>
                            <a:schemeClr val="bg1"/>
                          </a:solidFill>
                          <a:latin typeface="ＭＳ Ｐゴシック" pitchFamily="50" charset="-128"/>
                          <a:ea typeface="ＭＳ Ｐゴシック" pitchFamily="50" charset="-128"/>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r>
            </a:tbl>
          </a:graphicData>
        </a:graphic>
      </p:graphicFrame>
      <p:sp>
        <p:nvSpPr>
          <p:cNvPr id="12290" name="Rectangle 2"/>
          <p:cNvSpPr>
            <a:spLocks noGrp="1" noChangeArrowheads="1"/>
          </p:cNvSpPr>
          <p:nvPr>
            <p:ph type="title"/>
          </p:nvPr>
        </p:nvSpPr>
        <p:spPr>
          <a:xfrm>
            <a:off x="571500" y="457200"/>
            <a:ext cx="8143875" cy="1371600"/>
          </a:xfrm>
        </p:spPr>
        <p:txBody>
          <a:bodyPr/>
          <a:lstStyle/>
          <a:p>
            <a:pPr eaLnBrk="1" fontAlgn="auto" hangingPunct="1">
              <a:spcAft>
                <a:spcPts val="0"/>
              </a:spcAft>
              <a:defRPr/>
            </a:pPr>
            <a:r>
              <a:rPr lang="ja-JP" altLang="en-US" sz="4000" smtClean="0"/>
              <a:t>Ｑ３．賃金は何％増えるか？</a:t>
            </a:r>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999</TotalTime>
  <Words>3477</Words>
  <Application>Microsoft Office PowerPoint</Application>
  <PresentationFormat>画面に合わせる (4:3)</PresentationFormat>
  <Paragraphs>915</Paragraphs>
  <Slides>77</Slides>
  <Notes>77</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77</vt:i4>
      </vt:variant>
    </vt:vector>
  </HeadingPairs>
  <TitlesOfParts>
    <vt:vector size="79" baseType="lpstr">
      <vt:lpstr>ビジネス</vt:lpstr>
      <vt:lpstr>Worksheet</vt:lpstr>
      <vt:lpstr>貧困と格差が教育を破壊 憲法を活かそう！ ー高校生アルバイトの実態から学ぶ働くルールー</vt:lpstr>
      <vt:lpstr>Ｑ１．労働基準法で深夜とは？</vt:lpstr>
      <vt:lpstr>Ｑ１．労働基準法で深夜とは？</vt:lpstr>
      <vt:lpstr>Ｑ２． 深夜の残業時間の賃金は何％増えるか？ （時給８００円の場合）</vt:lpstr>
      <vt:lpstr>Ｑ２． 深夜の残業時間の賃金は何％増えるか？ （時給８００円の場合）</vt:lpstr>
      <vt:lpstr>Ｑ３．賃金は何％増えるか？</vt:lpstr>
      <vt:lpstr>Ｑ３．賃金は何％増えるか？</vt:lpstr>
      <vt:lpstr>Ｑ３．賃金は何％増えるか？</vt:lpstr>
      <vt:lpstr>Ｑ３．賃金は何％増えるか？</vt:lpstr>
      <vt:lpstr>Ｑ３．賃金は何％増えるか？</vt:lpstr>
      <vt:lpstr>Ｑ３．賃金は何％増えるか？</vt:lpstr>
      <vt:lpstr>Ｑ３．賃金は何％増えるか？</vt:lpstr>
      <vt:lpstr>Ｑ３．賃金は何％増えるか？</vt:lpstr>
      <vt:lpstr>Ｑ３．賃金は何％増えるか？</vt:lpstr>
      <vt:lpstr>Ｑ３．賃金は何％増えるか？</vt:lpstr>
      <vt:lpstr>Ｑ３．賃金は何％増えるか？</vt:lpstr>
      <vt:lpstr>Ｑ４． 残業手当は何分単位で支払われるか？</vt:lpstr>
      <vt:lpstr>Ｑ４． 残業手当は何分単位で支払われるか？</vt:lpstr>
      <vt:lpstr>Ｑ４． 残業手当は何分単位で支払われるか？</vt:lpstr>
      <vt:lpstr>Ｑ１．本人の不注意で仕事中にケガをしたら、医療費は何％出してもらえるか？</vt:lpstr>
      <vt:lpstr>Ｑ１．本人の不注意で仕事中にケガをしたら、医療費は何％出してもらえるか？</vt:lpstr>
      <vt:lpstr>Ｑ２．店長がバイトの労災保険料を納めていない場合、医療費は何％もらえるか？ </vt:lpstr>
      <vt:lpstr>Ｑ２．店長がバイトの労災保険料を納めていない場合、医療費は何％もらえるか？</vt:lpstr>
      <vt:lpstr>Ｑ３．届けはバス通勤で自転車の通勤事故にあうと医療費は何％もらえるか？ </vt:lpstr>
      <vt:lpstr>Ｑ３．届けはバス通勤で自転車の通勤事故にあうと医療費は何％もらえるか？</vt:lpstr>
      <vt:lpstr>Ｑ４．労働災害で仕事を休んでいる間、賃金の何％をもらえるか。 </vt:lpstr>
      <vt:lpstr>Ｑ４．労働災害で仕事を休んでいる間、賃金の何％をもらえるか。 </vt:lpstr>
      <vt:lpstr>賃金の８０％がもらえるのなぜ？</vt:lpstr>
      <vt:lpstr>労災保険適用と労災隠しの違い</vt:lpstr>
      <vt:lpstr>スライド 30</vt:lpstr>
      <vt:lpstr>スライド 31</vt:lpstr>
      <vt:lpstr>スライド 32</vt:lpstr>
      <vt:lpstr>スライド 33</vt:lpstr>
      <vt:lpstr>これだけは知っておいた方がいいルール （アルバイト編）</vt:lpstr>
      <vt:lpstr>これだけは知っておいた方が いいルール（アルバイト編）</vt:lpstr>
      <vt:lpstr>知らないと損する！</vt:lpstr>
      <vt:lpstr>労働基準法を知っていれば</vt:lpstr>
      <vt:lpstr>違反がいっぱい！</vt:lpstr>
      <vt:lpstr>契約違反もいっぱい</vt:lpstr>
      <vt:lpstr>泣き寝入りしない！</vt:lpstr>
      <vt:lpstr>私も店を訴えられる！</vt:lpstr>
      <vt:lpstr>これって労働基準法違反？</vt:lpstr>
      <vt:lpstr>スライド 43</vt:lpstr>
      <vt:lpstr>【面接で条件の約束を交わすとき】</vt:lpstr>
      <vt:lpstr>本人に必ず知らせる労働条件の内容（労働基準法第１５条）</vt:lpstr>
      <vt:lpstr>賃金は、必ず書面で通知する</vt:lpstr>
      <vt:lpstr>【アルバイトの賃金支払は】 （労働基準法第２４条、最賃法第５条）</vt:lpstr>
      <vt:lpstr>アルバイトの時給は決まりがあるか？</vt:lpstr>
      <vt:lpstr>アルバイトの時給は決まりがあるか？</vt:lpstr>
      <vt:lpstr>都道府県の最低賃金（時間額）</vt:lpstr>
      <vt:lpstr>スライド 51</vt:lpstr>
      <vt:lpstr>都道府県の最低賃金（時間額）</vt:lpstr>
      <vt:lpstr>千葉県内で最低賃金にどんな差があるか？</vt:lpstr>
      <vt:lpstr>千葉県内で最低賃金にどんな差があるか？</vt:lpstr>
      <vt:lpstr>スライド 55</vt:lpstr>
      <vt:lpstr>スライド 56</vt:lpstr>
      <vt:lpstr>スライド 57</vt:lpstr>
      <vt:lpstr>有給休暇を 取ろうとしたが取れなかった理由 </vt:lpstr>
      <vt:lpstr>スライド 59</vt:lpstr>
      <vt:lpstr>私も残業手当もらえる？</vt:lpstr>
      <vt:lpstr>スライド 61</vt:lpstr>
      <vt:lpstr>スライド 62</vt:lpstr>
      <vt:lpstr>スライド 63</vt:lpstr>
      <vt:lpstr>スライド 64</vt:lpstr>
      <vt:lpstr>【労働時間のきまり】 （労働基準法第３２条）</vt:lpstr>
      <vt:lpstr>【休憩時間のきまり】 （労働基準法第３４条）</vt:lpstr>
      <vt:lpstr>【休日のきまり】 （労働基準法第３５条）　</vt:lpstr>
      <vt:lpstr>【年齢の証明書】 （労働基準法第５７条）　</vt:lpstr>
      <vt:lpstr>【労働契約は本人が結ぶ】 （労働基準法第５８条）</vt:lpstr>
      <vt:lpstr>【変形労働時間制の適用除外、 時間外、休日労働の禁止】 （労働基準法第６０条）</vt:lpstr>
      <vt:lpstr>【深夜業は禁止】 （労働基準法第６１条）</vt:lpstr>
      <vt:lpstr>【危険なアルバイトは禁止】 （労働基準法第６２条、第６３条）</vt:lpstr>
      <vt:lpstr>次の危険・有害業務は法律で禁止</vt:lpstr>
      <vt:lpstr>次の危険・有害業務は法律で禁止</vt:lpstr>
      <vt:lpstr>次の危険・有害業務は法律で禁止</vt:lpstr>
      <vt:lpstr>【雇い入れ時の安全衛生教育】 （労働安全衛生法第５９条）</vt:lpstr>
      <vt:lpstr>【ケガは労災保険で補償】 （労働者災害補償保険法）</vt:lpstr>
    </vt:vector>
  </TitlesOfParts>
  <Company>千葉県教育委員会</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労働基準法を学ぶ</dc:title>
  <dc:creator>角谷　信一</dc:creator>
  <cp:lastModifiedBy>Sumiya</cp:lastModifiedBy>
  <cp:revision>69</cp:revision>
  <dcterms:created xsi:type="dcterms:W3CDTF">2005-10-03T00:07:36Z</dcterms:created>
  <dcterms:modified xsi:type="dcterms:W3CDTF">2009-12-05T12:18:02Z</dcterms:modified>
</cp:coreProperties>
</file>